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6858000" cy="9144000" type="letter"/>
  <p:notesSz cx="7102475" cy="9388475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3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84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17F8-6818-4A19-9FA5-150DD0F82E24}" type="datetimeFigureOut">
              <a:rPr lang="es-MX" smtClean="0"/>
              <a:t>18/11/2021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5049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17F8-6818-4A19-9FA5-150DD0F82E24}" type="datetimeFigureOut">
              <a:rPr lang="es-MX" smtClean="0"/>
              <a:t>18/11/2021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194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17F8-6818-4A19-9FA5-150DD0F82E24}" type="datetimeFigureOut">
              <a:rPr lang="es-MX" smtClean="0"/>
              <a:t>18/11/2021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5585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17F8-6818-4A19-9FA5-150DD0F82E24}" type="datetimeFigureOut">
              <a:rPr lang="es-MX" smtClean="0"/>
              <a:t>18/11/2021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997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17F8-6818-4A19-9FA5-150DD0F82E24}" type="datetimeFigureOut">
              <a:rPr lang="es-MX" smtClean="0"/>
              <a:t>18/11/2021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869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17F8-6818-4A19-9FA5-150DD0F82E24}" type="datetimeFigureOut">
              <a:rPr lang="es-MX" smtClean="0"/>
              <a:t>18/11/2021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8128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17F8-6818-4A19-9FA5-150DD0F82E24}" type="datetimeFigureOut">
              <a:rPr lang="es-MX" smtClean="0"/>
              <a:t>18/11/2021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075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17F8-6818-4A19-9FA5-150DD0F82E24}" type="datetimeFigureOut">
              <a:rPr lang="es-MX" smtClean="0"/>
              <a:t>18/11/2021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4666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17F8-6818-4A19-9FA5-150DD0F82E24}" type="datetimeFigureOut">
              <a:rPr lang="es-MX" smtClean="0"/>
              <a:t>18/11/2021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346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17F8-6818-4A19-9FA5-150DD0F82E24}" type="datetimeFigureOut">
              <a:rPr lang="es-MX" smtClean="0"/>
              <a:t>18/11/2021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8284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17F8-6818-4A19-9FA5-150DD0F82E24}" type="datetimeFigureOut">
              <a:rPr lang="es-MX" smtClean="0"/>
              <a:t>18/11/2021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3121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D17F8-6818-4A19-9FA5-150DD0F82E24}" type="datetimeFigureOut">
              <a:rPr lang="es-MX" smtClean="0"/>
              <a:t>18/11/2021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431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1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5.pn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microsoft.com/office/2007/relationships/hdphoto" Target="../media/hdphoto4.wdp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5" Type="http://schemas.openxmlformats.org/officeDocument/2006/relationships/image" Target="../media/image20.jpe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JORGE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6803" y="5685748"/>
            <a:ext cx="1671638" cy="1114425"/>
          </a:xfrm>
          <a:prstGeom prst="rect">
            <a:avLst/>
          </a:prstGeom>
        </p:spPr>
      </p:pic>
      <p:pic>
        <p:nvPicPr>
          <p:cNvPr id="24" name="GABRIELA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59" y="5456557"/>
            <a:ext cx="1066800" cy="1600200"/>
          </a:xfrm>
          <a:prstGeom prst="rect">
            <a:avLst/>
          </a:prstGeom>
        </p:spPr>
      </p:pic>
      <p:pic>
        <p:nvPicPr>
          <p:cNvPr id="23" name="JAIRO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12944" y="3731145"/>
            <a:ext cx="1856410" cy="1237607"/>
          </a:xfrm>
          <a:prstGeom prst="rect">
            <a:avLst/>
          </a:prstGeom>
        </p:spPr>
      </p:pic>
      <p:pic>
        <p:nvPicPr>
          <p:cNvPr id="16" name="KAR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8752" y="3790467"/>
            <a:ext cx="1455915" cy="970610"/>
          </a:xfrm>
          <a:prstGeom prst="rect">
            <a:avLst/>
          </a:prstGeom>
        </p:spPr>
      </p:pic>
      <p:pic>
        <p:nvPicPr>
          <p:cNvPr id="14" name="GRACIELA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6620" y="3605635"/>
            <a:ext cx="1807055" cy="1204703"/>
          </a:xfrm>
          <a:prstGeom prst="rect">
            <a:avLst/>
          </a:prstGeom>
        </p:spPr>
      </p:pic>
      <p:pic>
        <p:nvPicPr>
          <p:cNvPr id="6" name="CESAR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6904" y="1872000"/>
            <a:ext cx="1819662" cy="1213108"/>
          </a:xfrm>
          <a:prstGeom prst="rect">
            <a:avLst/>
          </a:prstGeom>
        </p:spPr>
      </p:pic>
      <p:pic>
        <p:nvPicPr>
          <p:cNvPr id="5" name="DIANA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20529" y="1464516"/>
            <a:ext cx="2265950" cy="1510633"/>
          </a:xfrm>
          <a:prstGeom prst="rect">
            <a:avLst/>
          </a:prstGeom>
        </p:spPr>
      </p:pic>
      <p:pic>
        <p:nvPicPr>
          <p:cNvPr id="46" name="PABLO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50" y="5422392"/>
            <a:ext cx="1013236" cy="1519854"/>
          </a:xfrm>
          <a:prstGeom prst="rect">
            <a:avLst/>
          </a:prstGeom>
        </p:spPr>
      </p:pic>
      <p:pic>
        <p:nvPicPr>
          <p:cNvPr id="11" name="ALEJANDRO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5356" y="1641806"/>
            <a:ext cx="1943100" cy="12954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" y="0"/>
            <a:ext cx="6858000" cy="9144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35793" y="536448"/>
            <a:ext cx="4210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DIRECTORIO DE REGIDORES</a:t>
            </a:r>
          </a:p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COMISIONES EDILICIAS</a:t>
            </a:r>
          </a:p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GOBIERNO MUNICIPAL 2021-2024</a:t>
            </a:r>
          </a:p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SAN JUAN DE LOS LAGOS, JALISCO</a:t>
            </a:r>
            <a:r>
              <a:rPr lang="es-MX" sz="1000" dirty="0" smtClean="0"/>
              <a:t>.</a:t>
            </a:r>
            <a:endParaRPr lang="es-MX" sz="10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29279" y="2630958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C. ALEJANDRO DE ANDA LOZANO</a:t>
            </a:r>
          </a:p>
          <a:p>
            <a:pPr algn="ctr"/>
            <a:r>
              <a:rPr lang="es-MX" sz="800" dirty="0" smtClean="0"/>
              <a:t>PRESIDENTE MUNICIPAL</a:t>
            </a:r>
            <a:endParaRPr lang="es-MX" sz="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578231" y="2915587"/>
            <a:ext cx="1777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smtClean="0"/>
              <a:t>-GOBERNACIÓN</a:t>
            </a:r>
          </a:p>
          <a:p>
            <a:r>
              <a:rPr lang="es-MX" sz="600" smtClean="0"/>
              <a:t>-PLANEACIÓN </a:t>
            </a:r>
            <a:r>
              <a:rPr lang="es-MX" sz="600" dirty="0" smtClean="0"/>
              <a:t>ECONÓMICA Y URBANA</a:t>
            </a:r>
          </a:p>
          <a:p>
            <a:r>
              <a:rPr lang="es-MX" sz="600" dirty="0" smtClean="0"/>
              <a:t>-OBRAS PÚBLICAS</a:t>
            </a:r>
          </a:p>
          <a:p>
            <a:r>
              <a:rPr lang="es-MX" sz="600" dirty="0" smtClean="0"/>
              <a:t>-SEGURIDAD PÚBLICA</a:t>
            </a:r>
            <a:endParaRPr lang="es-MX" sz="800" dirty="0"/>
          </a:p>
        </p:txBody>
      </p:sp>
      <p:sp>
        <p:nvSpPr>
          <p:cNvPr id="10" name="CuadroTexto 9" hidden="1"/>
          <p:cNvSpPr txBox="1"/>
          <p:nvPr/>
        </p:nvSpPr>
        <p:spPr>
          <a:xfrm>
            <a:off x="292100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/>
              <a:t>Presidencia</a:t>
            </a:r>
            <a:endParaRPr lang="es-MX" sz="800" b="1" dirty="0"/>
          </a:p>
        </p:txBody>
      </p:sp>
      <p:sp>
        <p:nvSpPr>
          <p:cNvPr id="12" name="CuadroTexto 11" hidden="1"/>
          <p:cNvSpPr txBox="1"/>
          <p:nvPr/>
        </p:nvSpPr>
        <p:spPr>
          <a:xfrm>
            <a:off x="2355945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/>
              <a:t>Sindicatura</a:t>
            </a:r>
            <a:endParaRPr lang="es-MX" sz="800" b="1" dirty="0"/>
          </a:p>
        </p:txBody>
      </p:sp>
      <p:sp>
        <p:nvSpPr>
          <p:cNvPr id="13" name="CuadroTexto 12" hidden="1"/>
          <p:cNvSpPr txBox="1"/>
          <p:nvPr/>
        </p:nvSpPr>
        <p:spPr>
          <a:xfrm>
            <a:off x="4396422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/>
              <a:t>Asesoría Jurídica</a:t>
            </a:r>
            <a:endParaRPr lang="es-MX" sz="8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123179" y="2630958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C. DIANA LAURA DE ANDA SÁNCHEZ</a:t>
            </a:r>
          </a:p>
          <a:p>
            <a:pPr algn="ctr"/>
            <a:r>
              <a:rPr lang="es-MX" sz="800" dirty="0" smtClean="0"/>
              <a:t>REGIDORA MUNICIPAL</a:t>
            </a:r>
            <a:endParaRPr lang="es-MX" sz="800" dirty="0"/>
          </a:p>
        </p:txBody>
      </p:sp>
      <p:sp>
        <p:nvSpPr>
          <p:cNvPr id="17" name="CuadroTexto 16" hidden="1"/>
          <p:cNvSpPr txBox="1"/>
          <p:nvPr/>
        </p:nvSpPr>
        <p:spPr>
          <a:xfrm>
            <a:off x="292100" y="338816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/>
              <a:t>Juzgado Municipal</a:t>
            </a:r>
            <a:endParaRPr lang="es-MX" sz="800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95631" y="457838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C. GRACIELA GARCÍA MUÑOZ</a:t>
            </a:r>
          </a:p>
          <a:p>
            <a:pPr algn="ctr"/>
            <a:r>
              <a:rPr lang="es-MX" sz="800" dirty="0" smtClean="0"/>
              <a:t>REGIDORA MUNICIPAL</a:t>
            </a:r>
            <a:endParaRPr lang="es-MX" sz="8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642365" y="4877881"/>
            <a:ext cx="177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smtClean="0"/>
              <a:t>-ASISTENCIA SOCIAL</a:t>
            </a:r>
          </a:p>
          <a:p>
            <a:r>
              <a:rPr lang="es-MX" sz="600" dirty="0" smtClean="0"/>
              <a:t>-REGISTRO CIVIL</a:t>
            </a:r>
          </a:p>
          <a:p>
            <a:r>
              <a:rPr lang="es-MX" sz="600" dirty="0" smtClean="0"/>
              <a:t>-PROTECCIÓN CIVIL</a:t>
            </a:r>
            <a:endParaRPr lang="es-MX" sz="8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629282" y="2915587"/>
            <a:ext cx="177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smtClean="0"/>
              <a:t>-TURISMO</a:t>
            </a:r>
          </a:p>
          <a:p>
            <a:r>
              <a:rPr lang="es-MX" sz="600" dirty="0" smtClean="0"/>
              <a:t>-FESTIVIDADES CÍVICAS Y CULTURALES</a:t>
            </a:r>
          </a:p>
          <a:p>
            <a:r>
              <a:rPr lang="es-MX" sz="600" dirty="0" smtClean="0"/>
              <a:t>-HABITACIÓN POPULAR</a:t>
            </a:r>
            <a:endParaRPr lang="es-MX" sz="8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2744215" y="4877881"/>
            <a:ext cx="177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smtClean="0"/>
              <a:t>-EDUCACIÓN PÚBLICA</a:t>
            </a:r>
          </a:p>
          <a:p>
            <a:r>
              <a:rPr lang="es-MX" sz="600" dirty="0" smtClean="0"/>
              <a:t>-ESPECTÁCULOS</a:t>
            </a:r>
          </a:p>
          <a:p>
            <a:r>
              <a:rPr lang="es-MX" sz="600" dirty="0" smtClean="0"/>
              <a:t>-IGUALDAD DE GÉNERO</a:t>
            </a:r>
            <a:endParaRPr lang="es-MX" sz="8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2136775" y="457838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LIC. KAREN DENISSE BATISTA AGUILERA</a:t>
            </a:r>
          </a:p>
          <a:p>
            <a:pPr algn="ctr"/>
            <a:r>
              <a:rPr lang="es-MX" sz="800" dirty="0" smtClean="0"/>
              <a:t>REGIDORA MUNICIPAL</a:t>
            </a:r>
            <a:endParaRPr lang="es-MX" sz="800" dirty="0"/>
          </a:p>
        </p:txBody>
      </p:sp>
      <p:sp>
        <p:nvSpPr>
          <p:cNvPr id="26" name="CuadroTexto 25" hidden="1"/>
          <p:cNvSpPr txBox="1"/>
          <p:nvPr/>
        </p:nvSpPr>
        <p:spPr>
          <a:xfrm>
            <a:off x="2283883" y="336685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Secretaría Particular</a:t>
            </a:r>
          </a:p>
        </p:txBody>
      </p:sp>
      <p:sp>
        <p:nvSpPr>
          <p:cNvPr id="27" name="CuadroTexto 26" hidden="1"/>
          <p:cNvSpPr txBox="1"/>
          <p:nvPr/>
        </p:nvSpPr>
        <p:spPr>
          <a:xfrm>
            <a:off x="4381239" y="3360256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Unidad de Transparencia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4165339" y="457838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MTRO. JAIRO ALEJANDRO PRECIADO</a:t>
            </a:r>
          </a:p>
          <a:p>
            <a:pPr algn="ctr"/>
            <a:r>
              <a:rPr lang="es-MX" sz="800" dirty="0" smtClean="0"/>
              <a:t>REGIDOR MUNICIPAL</a:t>
            </a:r>
            <a:endParaRPr lang="es-MX" sz="80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4165339" y="2630958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DR. CÉSAR ALEJANDRO MONTERO LOZA</a:t>
            </a:r>
          </a:p>
          <a:p>
            <a:pPr algn="ctr"/>
            <a:r>
              <a:rPr lang="es-MX" sz="800" dirty="0" smtClean="0"/>
              <a:t>REGIDOR MUNICIPAL</a:t>
            </a:r>
            <a:endParaRPr lang="es-MX" sz="8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4903090" y="2915587"/>
            <a:ext cx="177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smtClean="0"/>
              <a:t>-SALUBRIDAD E HIGIENE</a:t>
            </a:r>
          </a:p>
          <a:p>
            <a:r>
              <a:rPr lang="es-MX" sz="600" dirty="0" smtClean="0"/>
              <a:t>-PARQUES Y JARDINES</a:t>
            </a:r>
          </a:p>
          <a:p>
            <a:r>
              <a:rPr lang="es-MX" sz="600" dirty="0" smtClean="0"/>
              <a:t>-ALUMBRADO PÚBLICO</a:t>
            </a:r>
            <a:endParaRPr lang="es-MX" sz="600" dirty="0"/>
          </a:p>
        </p:txBody>
      </p:sp>
      <p:sp>
        <p:nvSpPr>
          <p:cNvPr id="32" name="CuadroTexto 31"/>
          <p:cNvSpPr txBox="1"/>
          <p:nvPr/>
        </p:nvSpPr>
        <p:spPr>
          <a:xfrm>
            <a:off x="4904891" y="4877881"/>
            <a:ext cx="177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smtClean="0"/>
              <a:t>-COMERCIO</a:t>
            </a:r>
          </a:p>
          <a:p>
            <a:r>
              <a:rPr lang="es-MX" sz="600" dirty="0" smtClean="0"/>
              <a:t>-DEPORTES</a:t>
            </a:r>
          </a:p>
          <a:p>
            <a:r>
              <a:rPr lang="es-MX" sz="600" dirty="0" smtClean="0"/>
              <a:t>-ASEO PÚBLICO</a:t>
            </a:r>
            <a:endParaRPr lang="es-MX" sz="600" dirty="0"/>
          </a:p>
        </p:txBody>
      </p:sp>
      <p:sp>
        <p:nvSpPr>
          <p:cNvPr id="36" name="CuadroTexto 35" hidden="1"/>
          <p:cNvSpPr txBox="1"/>
          <p:nvPr/>
        </p:nvSpPr>
        <p:spPr>
          <a:xfrm>
            <a:off x="310388" y="530840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Contraloría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80967" y="651767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LIC. GABRIELA MACÍAS LÓPEZ</a:t>
            </a:r>
          </a:p>
          <a:p>
            <a:pPr algn="ctr"/>
            <a:r>
              <a:rPr lang="es-MX" sz="800" dirty="0" smtClean="0"/>
              <a:t>REGIDORA MUNICIPAL</a:t>
            </a:r>
            <a:endParaRPr lang="es-MX" sz="800" dirty="0"/>
          </a:p>
        </p:txBody>
      </p:sp>
      <p:sp>
        <p:nvSpPr>
          <p:cNvPr id="38" name="CuadroTexto 37"/>
          <p:cNvSpPr txBox="1"/>
          <p:nvPr/>
        </p:nvSpPr>
        <p:spPr>
          <a:xfrm>
            <a:off x="596519" y="6825925"/>
            <a:ext cx="177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smtClean="0"/>
              <a:t>-PROMOCIÓN DEL DESARROLLO ECONÓMICO</a:t>
            </a:r>
          </a:p>
          <a:p>
            <a:r>
              <a:rPr lang="es-MX" sz="600" dirty="0" smtClean="0"/>
              <a:t>-JUSTICIA</a:t>
            </a:r>
          </a:p>
          <a:p>
            <a:r>
              <a:rPr lang="es-MX" sz="600" dirty="0" smtClean="0"/>
              <a:t>-PATRIMONIO MUNICIPAL</a:t>
            </a:r>
            <a:endParaRPr lang="es-MX" sz="800" dirty="0"/>
          </a:p>
        </p:txBody>
      </p:sp>
      <p:sp>
        <p:nvSpPr>
          <p:cNvPr id="39" name="CuadroTexto 38"/>
          <p:cNvSpPr txBox="1"/>
          <p:nvPr/>
        </p:nvSpPr>
        <p:spPr>
          <a:xfrm>
            <a:off x="2698369" y="6825925"/>
            <a:ext cx="177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smtClean="0"/>
              <a:t>-CAMINOS RURALES</a:t>
            </a:r>
          </a:p>
          <a:p>
            <a:r>
              <a:rPr lang="es-MX" sz="600" dirty="0" smtClean="0"/>
              <a:t>-ECOLOGÍA</a:t>
            </a:r>
          </a:p>
          <a:p>
            <a:r>
              <a:rPr lang="es-MX" sz="600" dirty="0" smtClean="0"/>
              <a:t>-AGUA POTABLE</a:t>
            </a:r>
            <a:endParaRPr lang="es-MX" sz="800" dirty="0"/>
          </a:p>
        </p:txBody>
      </p:sp>
      <p:sp>
        <p:nvSpPr>
          <p:cNvPr id="40" name="CuadroTexto 39"/>
          <p:cNvSpPr txBox="1"/>
          <p:nvPr/>
        </p:nvSpPr>
        <p:spPr>
          <a:xfrm>
            <a:off x="2130349" y="651767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LIC. JORGE ALBERTO DE RUEDA PADILLA</a:t>
            </a:r>
          </a:p>
          <a:p>
            <a:pPr algn="ctr"/>
            <a:r>
              <a:rPr lang="es-MX" sz="800" dirty="0" smtClean="0"/>
              <a:t>REGIDOR MUNICIPAL</a:t>
            </a:r>
            <a:endParaRPr lang="es-MX" sz="800" dirty="0"/>
          </a:p>
        </p:txBody>
      </p:sp>
      <p:sp>
        <p:nvSpPr>
          <p:cNvPr id="41" name="CuadroTexto 40" hidden="1"/>
          <p:cNvSpPr txBox="1"/>
          <p:nvPr/>
        </p:nvSpPr>
        <p:spPr>
          <a:xfrm>
            <a:off x="2302171" y="528709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Comunicación Social </a:t>
            </a:r>
          </a:p>
        </p:txBody>
      </p:sp>
      <p:sp>
        <p:nvSpPr>
          <p:cNvPr id="42" name="CuadroTexto 41" hidden="1"/>
          <p:cNvSpPr txBox="1"/>
          <p:nvPr/>
        </p:nvSpPr>
        <p:spPr>
          <a:xfrm>
            <a:off x="4399527" y="5280496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Gestoría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4183627" y="651767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MTRO. PABLO ESTEBAN GONZÁLEZ RAMÍREZ</a:t>
            </a:r>
          </a:p>
          <a:p>
            <a:pPr algn="ctr"/>
            <a:r>
              <a:rPr lang="es-MX" sz="800" dirty="0" smtClean="0"/>
              <a:t>SÍNDICO MUNICIPAL</a:t>
            </a:r>
            <a:endParaRPr lang="es-MX" sz="800" dirty="0"/>
          </a:p>
        </p:txBody>
      </p:sp>
      <p:sp>
        <p:nvSpPr>
          <p:cNvPr id="44" name="CuadroTexto 43"/>
          <p:cNvSpPr txBox="1"/>
          <p:nvPr/>
        </p:nvSpPr>
        <p:spPr>
          <a:xfrm>
            <a:off x="4890898" y="6825925"/>
            <a:ext cx="1777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smtClean="0"/>
              <a:t>-PRESUPUESTO</a:t>
            </a:r>
          </a:p>
          <a:p>
            <a:r>
              <a:rPr lang="es-MX" sz="600" dirty="0" smtClean="0"/>
              <a:t>-HACIENDA MUNICIPAL</a:t>
            </a:r>
          </a:p>
          <a:p>
            <a:r>
              <a:rPr lang="es-MX" sz="600" dirty="0" smtClean="0"/>
              <a:t>-PUNTOS CONSTITUCIONALES</a:t>
            </a:r>
          </a:p>
          <a:p>
            <a:r>
              <a:rPr lang="es-MX" sz="600" dirty="0" smtClean="0"/>
              <a:t>-REGLAMENTOS</a:t>
            </a:r>
            <a:endParaRPr lang="es-MX" sz="800" dirty="0"/>
          </a:p>
        </p:txBody>
      </p:sp>
      <p:pic>
        <p:nvPicPr>
          <p:cNvPr id="1026" name="Picture 2" descr="Ver las imágenes de orige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496" y="2364339"/>
            <a:ext cx="266619" cy="26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Ver las imágenes de orige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80" y="2372906"/>
            <a:ext cx="266619" cy="26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Ver las imágenes de orige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979" y="2372906"/>
            <a:ext cx="266619" cy="26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Ver las imágenes de orige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720" y="4333999"/>
            <a:ext cx="266619" cy="26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Ver las imágenes de orige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979" y="4325757"/>
            <a:ext cx="266619" cy="26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Ver las imágenes de orige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496" y="4320164"/>
            <a:ext cx="266619" cy="26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Ver las imágenes de orige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496" y="6238581"/>
            <a:ext cx="266619" cy="26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Ver las imágenes de orige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80" y="6238581"/>
            <a:ext cx="266619" cy="26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Ver las imágenes de orige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979" y="6238581"/>
            <a:ext cx="266619" cy="26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01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CENT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36" y="1597236"/>
            <a:ext cx="2137481" cy="2137481"/>
          </a:xfrm>
          <a:prstGeom prst="rect">
            <a:avLst/>
          </a:prstGeom>
        </p:spPr>
      </p:pic>
      <p:pic>
        <p:nvPicPr>
          <p:cNvPr id="24" name="JOSE GUADALUPE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7105" y="1581347"/>
            <a:ext cx="2138649" cy="1425766"/>
          </a:xfrm>
          <a:prstGeom prst="rect">
            <a:avLst/>
          </a:prstGeom>
        </p:spPr>
      </p:pic>
      <p:pic>
        <p:nvPicPr>
          <p:cNvPr id="23" name="FABIOLA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60232" y="3597336"/>
            <a:ext cx="1791618" cy="1194412"/>
          </a:xfrm>
          <a:prstGeom prst="rect">
            <a:avLst/>
          </a:prstGeom>
        </p:spPr>
      </p:pic>
      <p:pic>
        <p:nvPicPr>
          <p:cNvPr id="16" name="MARIA DEL ROSARIO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0897" y="3750993"/>
            <a:ext cx="1737896" cy="1158597"/>
          </a:xfrm>
          <a:prstGeom prst="rect">
            <a:avLst/>
          </a:prstGeom>
        </p:spPr>
      </p:pic>
      <p:pic>
        <p:nvPicPr>
          <p:cNvPr id="14" name="DENIS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10715" y="1582013"/>
            <a:ext cx="2102090" cy="1401393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" y="3398"/>
            <a:ext cx="6858000" cy="9144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35793" y="536448"/>
            <a:ext cx="4210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dirty="0">
                <a:latin typeface="Myanmar Text" panose="020B0502040204020203" pitchFamily="34" charset="0"/>
                <a:cs typeface="Myanmar Text" panose="020B0502040204020203" pitchFamily="34" charset="0"/>
              </a:rPr>
              <a:t>DIRECTORIO DE REGIDORES</a:t>
            </a:r>
          </a:p>
          <a:p>
            <a:pPr algn="ctr"/>
            <a:r>
              <a:rPr lang="es-MX" sz="1000" dirty="0">
                <a:latin typeface="Myanmar Text" panose="020B0502040204020203" pitchFamily="34" charset="0"/>
                <a:cs typeface="Myanmar Text" panose="020B0502040204020203" pitchFamily="34" charset="0"/>
              </a:rPr>
              <a:t>COMISIONES EDILICIAS</a:t>
            </a:r>
          </a:p>
          <a:p>
            <a:pPr algn="ctr"/>
            <a:r>
              <a:rPr lang="es-MX" sz="1000" dirty="0">
                <a:latin typeface="Myanmar Text" panose="020B0502040204020203" pitchFamily="34" charset="0"/>
                <a:cs typeface="Myanmar Text" panose="020B0502040204020203" pitchFamily="34" charset="0"/>
              </a:rPr>
              <a:t>GOBIERNO MUNICIPAL 2021-2024</a:t>
            </a:r>
          </a:p>
          <a:p>
            <a:pPr algn="ctr"/>
            <a:r>
              <a:rPr lang="es-MX" sz="1000" dirty="0">
                <a:latin typeface="Myanmar Text" panose="020B0502040204020203" pitchFamily="34" charset="0"/>
                <a:cs typeface="Myanmar Text" panose="020B0502040204020203" pitchFamily="34" charset="0"/>
              </a:rPr>
              <a:t>SAN JUAN DE LOS LAGOS, JALISCO</a:t>
            </a:r>
            <a:r>
              <a:rPr lang="es-MX" sz="1000" dirty="0" smtClean="0"/>
              <a:t>.</a:t>
            </a:r>
            <a:endParaRPr lang="es-MX" sz="10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46431" y="2638998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C. VICENTE GARCÍA CAMPOS</a:t>
            </a:r>
          </a:p>
          <a:p>
            <a:pPr algn="ctr"/>
            <a:r>
              <a:rPr lang="es-MX" sz="800" dirty="0" smtClean="0"/>
              <a:t>REGIDOR MUNICIPAL</a:t>
            </a:r>
            <a:endParaRPr lang="es-MX" sz="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578231" y="2933673"/>
            <a:ext cx="1777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smtClean="0"/>
              <a:t>-RECLUSORIOS</a:t>
            </a:r>
          </a:p>
          <a:p>
            <a:r>
              <a:rPr lang="es-MX" sz="600" dirty="0" smtClean="0"/>
              <a:t>-MERCADOS Y ABASTOS</a:t>
            </a:r>
          </a:p>
          <a:p>
            <a:r>
              <a:rPr lang="es-MX" sz="600" dirty="0" smtClean="0"/>
              <a:t>-PUNTOS CONSTITUCIONALES</a:t>
            </a:r>
          </a:p>
          <a:p>
            <a:r>
              <a:rPr lang="es-MX" sz="600" dirty="0" smtClean="0"/>
              <a:t>-REGLAMENTOS</a:t>
            </a:r>
            <a:endParaRPr lang="es-MX" sz="600" dirty="0"/>
          </a:p>
        </p:txBody>
      </p:sp>
      <p:sp>
        <p:nvSpPr>
          <p:cNvPr id="10" name="CuadroTexto 9" hidden="1"/>
          <p:cNvSpPr txBox="1"/>
          <p:nvPr/>
        </p:nvSpPr>
        <p:spPr>
          <a:xfrm>
            <a:off x="292100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Coordinación de Directores</a:t>
            </a:r>
          </a:p>
        </p:txBody>
      </p:sp>
      <p:sp>
        <p:nvSpPr>
          <p:cNvPr id="12" name="CuadroTexto 11" hidden="1"/>
          <p:cNvSpPr txBox="1"/>
          <p:nvPr/>
        </p:nvSpPr>
        <p:spPr>
          <a:xfrm>
            <a:off x="2355945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Secretaría General</a:t>
            </a:r>
          </a:p>
        </p:txBody>
      </p:sp>
      <p:sp>
        <p:nvSpPr>
          <p:cNvPr id="13" name="CuadroTexto 12" hidden="1"/>
          <p:cNvSpPr txBox="1"/>
          <p:nvPr/>
        </p:nvSpPr>
        <p:spPr>
          <a:xfrm>
            <a:off x="4396422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Registro Civil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140331" y="2638998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C. LOURDES DENIS RODRÍGUEZ PADILLA</a:t>
            </a:r>
          </a:p>
          <a:p>
            <a:pPr algn="ctr"/>
            <a:r>
              <a:rPr lang="es-MX" sz="800" dirty="0" smtClean="0"/>
              <a:t>REGIDORA MUNICIPAL</a:t>
            </a:r>
            <a:endParaRPr lang="es-MX" sz="800" dirty="0"/>
          </a:p>
        </p:txBody>
      </p:sp>
      <p:sp>
        <p:nvSpPr>
          <p:cNvPr id="17" name="CuadroTexto 16" hidden="1"/>
          <p:cNvSpPr txBox="1"/>
          <p:nvPr/>
        </p:nvSpPr>
        <p:spPr>
          <a:xfrm>
            <a:off x="292100" y="338816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Participación Ciudadana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95631" y="459743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C. MARÍA DEL ROSARIO RUVALCABA DÁVALOS</a:t>
            </a:r>
          </a:p>
          <a:p>
            <a:pPr algn="ctr"/>
            <a:r>
              <a:rPr lang="es-MX" sz="800" dirty="0" smtClean="0"/>
              <a:t>REGIDORA MUNICIPAL</a:t>
            </a:r>
            <a:endParaRPr lang="es-MX" sz="8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578231" y="4872634"/>
            <a:ext cx="177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smtClean="0"/>
              <a:t>-NOMENCLATURA</a:t>
            </a:r>
          </a:p>
          <a:p>
            <a:r>
              <a:rPr lang="es-MX" sz="600" dirty="0" smtClean="0"/>
              <a:t>-PRENSA Y DIFUSIÓN</a:t>
            </a:r>
          </a:p>
          <a:p>
            <a:r>
              <a:rPr lang="es-MX" sz="600" dirty="0" smtClean="0"/>
              <a:t>-CALLES Y CALZADAS</a:t>
            </a:r>
            <a:endParaRPr lang="es-MX" sz="6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629282" y="2933673"/>
            <a:ext cx="177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smtClean="0"/>
              <a:t>-CEMENTERIOS</a:t>
            </a:r>
          </a:p>
          <a:p>
            <a:r>
              <a:rPr lang="es-MX" sz="600" dirty="0" smtClean="0"/>
              <a:t>-INSPECCIÓN Y VIGILANCIA</a:t>
            </a:r>
          </a:p>
          <a:p>
            <a:r>
              <a:rPr lang="es-MX" sz="600" dirty="0" smtClean="0"/>
              <a:t>-ATENCIÓN A GRUPOS VULNERABLES</a:t>
            </a:r>
            <a:endParaRPr lang="es-MX" sz="8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2680081" y="4872634"/>
            <a:ext cx="177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smtClean="0"/>
              <a:t>-JUVENTUD Y DIVERSIDAD SEXUAL</a:t>
            </a:r>
          </a:p>
          <a:p>
            <a:r>
              <a:rPr lang="es-MX" sz="600" dirty="0" smtClean="0"/>
              <a:t>-REDACCIÓN Y ESTILO</a:t>
            </a:r>
          </a:p>
          <a:p>
            <a:r>
              <a:rPr lang="es-MX" sz="600" dirty="0" smtClean="0"/>
              <a:t>-ESTACIONAMIENTOS</a:t>
            </a:r>
            <a:endParaRPr lang="es-MX" sz="6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2136775" y="459743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MTRA. FABIOLA GARCÍA GUZMAN</a:t>
            </a:r>
          </a:p>
          <a:p>
            <a:pPr algn="ctr"/>
            <a:r>
              <a:rPr lang="es-MX" sz="800" dirty="0" smtClean="0"/>
              <a:t>REGIDORA MUNICIPAL</a:t>
            </a:r>
            <a:endParaRPr lang="es-MX" sz="800" dirty="0"/>
          </a:p>
        </p:txBody>
      </p:sp>
      <p:sp>
        <p:nvSpPr>
          <p:cNvPr id="26" name="CuadroTexto 25" hidden="1"/>
          <p:cNvSpPr txBox="1"/>
          <p:nvPr/>
        </p:nvSpPr>
        <p:spPr>
          <a:xfrm>
            <a:off x="2283883" y="336685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Secretaría Técnica</a:t>
            </a:r>
          </a:p>
        </p:txBody>
      </p:sp>
      <p:sp>
        <p:nvSpPr>
          <p:cNvPr id="27" name="CuadroTexto 26" hidden="1"/>
          <p:cNvSpPr txBox="1"/>
          <p:nvPr/>
        </p:nvSpPr>
        <p:spPr>
          <a:xfrm>
            <a:off x="4381239" y="3360256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Instituto Municipal de la Juventud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4182491" y="2638998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ING. JOSÉ GUADALUPE CAMPOS GONZÁLEZ</a:t>
            </a:r>
          </a:p>
          <a:p>
            <a:pPr algn="ctr"/>
            <a:r>
              <a:rPr lang="es-MX" sz="800" dirty="0" smtClean="0"/>
              <a:t>REGIDOR MUNICIPAL</a:t>
            </a:r>
            <a:endParaRPr lang="es-MX" sz="8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4590054" y="2933673"/>
            <a:ext cx="1977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smtClean="0"/>
              <a:t>-RASTRO</a:t>
            </a:r>
          </a:p>
          <a:p>
            <a:r>
              <a:rPr lang="es-MX" sz="600" dirty="0" smtClean="0"/>
              <a:t>-PARQUE VEHÍCULAR</a:t>
            </a:r>
          </a:p>
          <a:p>
            <a:r>
              <a:rPr lang="es-MX" sz="600" dirty="0" smtClean="0"/>
              <a:t>-PROMOCIÓN AL FOMENTO AGROPECUARIO Y FORESTAL</a:t>
            </a:r>
            <a:endParaRPr lang="es-MX" sz="800" dirty="0"/>
          </a:p>
        </p:txBody>
      </p:sp>
      <p:sp>
        <p:nvSpPr>
          <p:cNvPr id="36" name="CuadroTexto 35" hidden="1"/>
          <p:cNvSpPr txBox="1"/>
          <p:nvPr/>
        </p:nvSpPr>
        <p:spPr>
          <a:xfrm>
            <a:off x="310388" y="530840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/>
              <a:t>Control Animal</a:t>
            </a:r>
            <a:endParaRPr lang="es-MX" sz="800" b="1" dirty="0"/>
          </a:p>
        </p:txBody>
      </p:sp>
      <p:sp>
        <p:nvSpPr>
          <p:cNvPr id="41" name="CuadroTexto 40" hidden="1"/>
          <p:cNvSpPr txBox="1"/>
          <p:nvPr/>
        </p:nvSpPr>
        <p:spPr>
          <a:xfrm>
            <a:off x="2302171" y="528709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/>
              <a:t>Ecología</a:t>
            </a:r>
            <a:endParaRPr lang="es-MX" sz="800" b="1" dirty="0"/>
          </a:p>
        </p:txBody>
      </p:sp>
      <p:pic>
        <p:nvPicPr>
          <p:cNvPr id="49" name="Picture 2" descr="Ver las imágenes de orige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195" y="2368664"/>
            <a:ext cx="246139" cy="24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Ver las imágenes de orige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018" y="2212088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er las imágenes de orig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952" y="2359677"/>
            <a:ext cx="255126" cy="25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er las imágenes de orige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769" y="4346912"/>
            <a:ext cx="280006" cy="24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er las imágenes de origen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" t="3007" r="50898" b="17108"/>
          <a:stretch/>
        </p:blipFill>
        <p:spPr bwMode="auto">
          <a:xfrm>
            <a:off x="3898846" y="4346913"/>
            <a:ext cx="263611" cy="25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Ver las imágenes de orige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773" y="2381554"/>
            <a:ext cx="246139" cy="24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30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913</TotalTime>
  <Words>318</Words>
  <Application>Microsoft Office PowerPoint</Application>
  <PresentationFormat>Carta (216 x 279 mm)</PresentationFormat>
  <Paragraphs>98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Myanmar Text</vt:lpstr>
      <vt:lpstr>Tema de Office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Comunicacion SJL</dc:creator>
  <cp:lastModifiedBy>Comunicacion SJL</cp:lastModifiedBy>
  <cp:revision>208</cp:revision>
  <cp:lastPrinted>2021-11-17T21:03:28Z</cp:lastPrinted>
  <dcterms:created xsi:type="dcterms:W3CDTF">2021-11-08T15:47:12Z</dcterms:created>
  <dcterms:modified xsi:type="dcterms:W3CDTF">2021-11-18T15:57:29Z</dcterms:modified>
</cp:coreProperties>
</file>