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6858000" cy="9144000" type="letter"/>
  <p:notesSz cx="7102475" cy="938847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39" autoAdjust="0"/>
    <p:restoredTop sz="94660"/>
  </p:normalViewPr>
  <p:slideViewPr>
    <p:cSldViewPr snapToGrid="0">
      <p:cViewPr>
        <p:scale>
          <a:sx n="160" d="100"/>
          <a:sy n="160" d="100"/>
        </p:scale>
        <p:origin x="114" y="-6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08/03/2024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04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08/03/2024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194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08/03/2024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558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08/03/2024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997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08/03/2024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869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08/03/2024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812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08/03/2024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075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08/03/2024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4666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08/03/2024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346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08/03/2024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828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17F8-6818-4A19-9FA5-150DD0F82E24}" type="datetimeFigureOut">
              <a:rPr lang="es-MX" smtClean="0"/>
              <a:t>08/03/2024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312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D17F8-6818-4A19-9FA5-150DD0F82E24}" type="datetimeFigureOut">
              <a:rPr lang="es-MX" smtClean="0"/>
              <a:t>08/03/2024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510C8-6CCF-4355-ACD9-22DFCBB5BF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431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mailto:sindicatura@sanjuan.gob.mx" TargetMode="External"/><Relationship Id="rId18" Type="http://schemas.openxmlformats.org/officeDocument/2006/relationships/hyperlink" Target="mailto:gestoria@sanjuan.gob.m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mailto:juzgado@sanjuan.gob.mx" TargetMode="External"/><Relationship Id="rId17" Type="http://schemas.openxmlformats.org/officeDocument/2006/relationships/hyperlink" Target="mailto:comunicacion@sanjuan.gob.mx" TargetMode="External"/><Relationship Id="rId2" Type="http://schemas.openxmlformats.org/officeDocument/2006/relationships/image" Target="../media/image1.png"/><Relationship Id="rId16" Type="http://schemas.openxmlformats.org/officeDocument/2006/relationships/hyperlink" Target="mailto:contralor2018@sanjuan.gob.m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mailto:presidenciasjl@sanjuan.gob.mx" TargetMode="External"/><Relationship Id="rId5" Type="http://schemas.openxmlformats.org/officeDocument/2006/relationships/image" Target="../media/image4.png"/><Relationship Id="rId15" Type="http://schemas.openxmlformats.org/officeDocument/2006/relationships/hyperlink" Target="mailto:transparencia2018@sanjuan.gob.mx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mailto:s.particular@sanjuan.gob.m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mailto:sec.general2018@sanjuan.gob.mx" TargetMode="External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17" Type="http://schemas.openxmlformats.org/officeDocument/2006/relationships/hyperlink" Target="mailto:hacienda@sanjuan.gob.mx" TargetMode="External"/><Relationship Id="rId2" Type="http://schemas.openxmlformats.org/officeDocument/2006/relationships/image" Target="../media/image10.png"/><Relationship Id="rId16" Type="http://schemas.openxmlformats.org/officeDocument/2006/relationships/hyperlink" Target="mailto:juventud@sanjuan.gob.m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5" Type="http://schemas.openxmlformats.org/officeDocument/2006/relationships/hyperlink" Target="mailto:r.civil2018@sanjuan.gob.mx" TargetMode="External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image" Target="../media/image15.jpeg"/><Relationship Id="rId14" Type="http://schemas.openxmlformats.org/officeDocument/2006/relationships/hyperlink" Target="mailto:predios@sanjuan.gob.mx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hyperlink" Target="mailto:comercio2018@sanjuan.gob.mx" TargetMode="External"/><Relationship Id="rId18" Type="http://schemas.openxmlformats.org/officeDocument/2006/relationships/hyperlink" Target="mailto:serv.medicos2018@sanjuan.gob.mx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hyperlink" Target="mailto:proveduria2018@sanjuan.gob.mx" TargetMode="External"/><Relationship Id="rId17" Type="http://schemas.openxmlformats.org/officeDocument/2006/relationships/hyperlink" Target="mailto:ofi.mayor2018@sanjuan.gob.mx" TargetMode="External"/><Relationship Id="rId2" Type="http://schemas.openxmlformats.org/officeDocument/2006/relationships/image" Target="../media/image18.jpeg"/><Relationship Id="rId16" Type="http://schemas.openxmlformats.org/officeDocument/2006/relationships/hyperlink" Target="mailto:sistemas2018@sanjuan.gob.m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hyperlink" Target="mailto:p.licencias2018@sanjuan.gob.mx" TargetMode="External"/><Relationship Id="rId5" Type="http://schemas.openxmlformats.org/officeDocument/2006/relationships/image" Target="../media/image21.jpeg"/><Relationship Id="rId15" Type="http://schemas.openxmlformats.org/officeDocument/2006/relationships/hyperlink" Target="mailto:catastro@sanjuan.gob.mx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hyperlink" Target="mailto:apremios2018@sanjuan.gob.mx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hyperlink" Target="mailto:agua2018@sanjuan.gob.mx" TargetMode="External"/><Relationship Id="rId18" Type="http://schemas.openxmlformats.org/officeDocument/2006/relationships/hyperlink" Target="mailto:ecologia2018@sanjuan.gob.mx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hyperlink" Target="mailto:patrimonio2018@sanjuan.gob.mx" TargetMode="External"/><Relationship Id="rId17" Type="http://schemas.openxmlformats.org/officeDocument/2006/relationships/hyperlink" Target="mailto:aseo.pub2018@sanjuan.gob.mx" TargetMode="External"/><Relationship Id="rId2" Type="http://schemas.openxmlformats.org/officeDocument/2006/relationships/image" Target="../media/image26.jpeg"/><Relationship Id="rId16" Type="http://schemas.openxmlformats.org/officeDocument/2006/relationships/hyperlink" Target="mailto:prot.civil_bomberos@sanjuan.gob.mx" TargetMode="External"/><Relationship Id="rId20" Type="http://schemas.openxmlformats.org/officeDocument/2006/relationships/hyperlink" Target="mailto:rastro2018@sanjuan.gob.m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9.png"/><Relationship Id="rId5" Type="http://schemas.openxmlformats.org/officeDocument/2006/relationships/image" Target="../media/image29.jpeg"/><Relationship Id="rId15" Type="http://schemas.openxmlformats.org/officeDocument/2006/relationships/hyperlink" Target="mailto:alumbrado2018@sanjuan.gob.mx" TargetMode="External"/><Relationship Id="rId10" Type="http://schemas.openxmlformats.org/officeDocument/2006/relationships/image" Target="../media/image34.jpeg"/><Relationship Id="rId19" Type="http://schemas.openxmlformats.org/officeDocument/2006/relationships/hyperlink" Target="mailto:cementerios2018@sanjuan.gob.mx" TargetMode="External"/><Relationship Id="rId4" Type="http://schemas.openxmlformats.org/officeDocument/2006/relationships/image" Target="../media/image28.jpeg"/><Relationship Id="rId9" Type="http://schemas.openxmlformats.org/officeDocument/2006/relationships/image" Target="../media/image33.jpg"/><Relationship Id="rId14" Type="http://schemas.openxmlformats.org/officeDocument/2006/relationships/hyperlink" Target="mailto:at.ciudadana2018@sanjuan.gob.mx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hyperlink" Target="mailto:d.rural2018@sanjuan.gob.mx" TargetMode="External"/><Relationship Id="rId18" Type="http://schemas.openxmlformats.org/officeDocument/2006/relationships/hyperlink" Target="mailto:deportes2018@sanjuan.gob.mx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hyperlink" Target="mailto:mercados2018@sanjuan.gob.mx" TargetMode="External"/><Relationship Id="rId17" Type="http://schemas.openxmlformats.org/officeDocument/2006/relationships/hyperlink" Target="mailto:educacion2018@sanjuan.gob.mx" TargetMode="External"/><Relationship Id="rId2" Type="http://schemas.openxmlformats.org/officeDocument/2006/relationships/image" Target="../media/image35.jpeg"/><Relationship Id="rId16" Type="http://schemas.openxmlformats.org/officeDocument/2006/relationships/hyperlink" Target="mailto:d.social@sanjuan.gob.m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9.png"/><Relationship Id="rId5" Type="http://schemas.openxmlformats.org/officeDocument/2006/relationships/image" Target="../media/image37.jpeg"/><Relationship Id="rId15" Type="http://schemas.openxmlformats.org/officeDocument/2006/relationships/hyperlink" Target="mailto:camin.rurales@sanjuan.gob.mx" TargetMode="External"/><Relationship Id="rId10" Type="http://schemas.openxmlformats.org/officeDocument/2006/relationships/image" Target="../media/image42.jpg"/><Relationship Id="rId19" Type="http://schemas.openxmlformats.org/officeDocument/2006/relationships/hyperlink" Target="mailto:seguridad@sanjuan.gob.mx" TargetMode="External"/><Relationship Id="rId4" Type="http://schemas.microsoft.com/office/2007/relationships/hdphoto" Target="../media/hdphoto3.wdp"/><Relationship Id="rId9" Type="http://schemas.openxmlformats.org/officeDocument/2006/relationships/image" Target="../media/image41.png"/><Relationship Id="rId14" Type="http://schemas.openxmlformats.org/officeDocument/2006/relationships/hyperlink" Target="mailto:c.cultura2018@sanjuan.gob.m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hyperlink" Target="mailto:taller2018@sanjuan.gob.mx" TargetMode="External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hyperlink" Target="mailto:comusida2018@sanjuan.gob.mx" TargetMode="External"/><Relationship Id="rId17" Type="http://schemas.openxmlformats.org/officeDocument/2006/relationships/hyperlink" Target="mailto:plan.urbana2018@sanjuan.gob.mx" TargetMode="External"/><Relationship Id="rId2" Type="http://schemas.openxmlformats.org/officeDocument/2006/relationships/image" Target="../media/image43.jpeg"/><Relationship Id="rId16" Type="http://schemas.openxmlformats.org/officeDocument/2006/relationships/hyperlink" Target="mailto:coplademun2018@sanjuan.gob.m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hyperlink" Target="mailto:pro.economica@sanjuan.gob.mx" TargetMode="External"/><Relationship Id="rId5" Type="http://schemas.openxmlformats.org/officeDocument/2006/relationships/image" Target="../media/image46.jpeg"/><Relationship Id="rId15" Type="http://schemas.openxmlformats.org/officeDocument/2006/relationships/hyperlink" Target="mailto:obras2018@sanjuan.gob.mx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hyperlink" Target="mailto:c.mujer2018@sanjuan.gob.m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7360" y="3506364"/>
            <a:ext cx="1980675" cy="13204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26049" y="5528915"/>
            <a:ext cx="1935370" cy="12902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671" y="3438330"/>
            <a:ext cx="2596879" cy="1731252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25" y="1536192"/>
            <a:ext cx="1013236" cy="1519854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9373" y="5386413"/>
            <a:ext cx="1977755" cy="1318504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7614" y="5508107"/>
            <a:ext cx="1721222" cy="114748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61" y="3509147"/>
            <a:ext cx="918291" cy="13774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6306" y="1641806"/>
            <a:ext cx="1943100" cy="12954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35793" y="536448"/>
            <a:ext cx="4210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DIRECTORIO DE FUNCIONARIOS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GOBIERNO MUNICIPAL 2021-2024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SAN JUAN DE LOS LAGOS, JALISCO</a:t>
            </a:r>
            <a:r>
              <a:rPr lang="es-MX" sz="1000" dirty="0" smtClean="0"/>
              <a:t>.</a:t>
            </a:r>
            <a:endParaRPr lang="es-MX" sz="1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46431" y="2705100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C. Alejandro de Anda Lozano</a:t>
            </a:r>
          </a:p>
          <a:p>
            <a:pPr algn="ctr"/>
            <a:r>
              <a:rPr lang="es-MX" sz="800" dirty="0"/>
              <a:t>Presidente Municipal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78231" y="2966724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</a:t>
            </a:r>
            <a:r>
              <a:rPr lang="es-MX" sz="600" dirty="0" smtClean="0"/>
              <a:t>1  Col. Centro</a:t>
            </a:r>
            <a:endParaRPr lang="es-MX" sz="600" dirty="0"/>
          </a:p>
          <a:p>
            <a:r>
              <a:rPr lang="es-MX" sz="600" dirty="0"/>
              <a:t>785 00 </a:t>
            </a:r>
            <a:r>
              <a:rPr lang="es-MX" sz="600" dirty="0" smtClean="0"/>
              <a:t>01 ext. 102</a:t>
            </a:r>
            <a:endParaRPr lang="es-MX" sz="600" dirty="0"/>
          </a:p>
          <a:p>
            <a:r>
              <a:rPr lang="es-MX" sz="800" u="sng" dirty="0">
                <a:hlinkClick r:id="rId11"/>
              </a:rPr>
              <a:t>presidenciasjl@sanjuan.gob.mx</a:t>
            </a:r>
            <a:r>
              <a:rPr lang="es-MX" sz="800" dirty="0"/>
              <a:t>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92100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/>
              <a:t>Presidencia</a:t>
            </a:r>
            <a:endParaRPr lang="es-MX" sz="8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355945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/>
              <a:t>Sindicatura</a:t>
            </a:r>
            <a:endParaRPr lang="es-MX" sz="8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396422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/>
              <a:t>Asesoría Jurídica</a:t>
            </a:r>
            <a:endParaRPr lang="es-MX" sz="8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140331" y="2705100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Mtro. Pablo Esteban González Ramírez</a:t>
            </a:r>
          </a:p>
          <a:p>
            <a:pPr algn="ctr"/>
            <a:r>
              <a:rPr lang="es-MX" sz="800" dirty="0"/>
              <a:t>Síndico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92100" y="338816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/>
              <a:t>Juzgado Municipal</a:t>
            </a:r>
            <a:endParaRPr lang="es-MX" sz="8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5631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Lic. Luis Enrique Estrada Muñoz</a:t>
            </a:r>
            <a:endParaRPr lang="es-MX" sz="800" dirty="0"/>
          </a:p>
          <a:p>
            <a:pPr algn="ctr"/>
            <a:r>
              <a:rPr lang="es-MX" sz="800" dirty="0"/>
              <a:t>Juez Municipal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42365" y="4839781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121 y 119</a:t>
            </a:r>
            <a:endParaRPr lang="es-MX" sz="600" dirty="0"/>
          </a:p>
          <a:p>
            <a:r>
              <a:rPr lang="en-US" sz="800" u="sng" dirty="0">
                <a:hlinkClick r:id="rId12"/>
              </a:rPr>
              <a:t>juzgado@sanjuan.gob.mx</a:t>
            </a:r>
            <a:r>
              <a:rPr lang="en-US" sz="800" dirty="0"/>
              <a:t> </a:t>
            </a:r>
            <a:endParaRPr lang="es-MX" sz="8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629282" y="2979349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101</a:t>
            </a:r>
            <a:endParaRPr lang="es-MX" sz="600" dirty="0"/>
          </a:p>
          <a:p>
            <a:r>
              <a:rPr lang="en-US" sz="800" u="sng" dirty="0">
                <a:hlinkClick r:id="rId13"/>
              </a:rPr>
              <a:t>sindicatura@sanjuan.gob.mx</a:t>
            </a:r>
            <a:r>
              <a:rPr lang="en-US" sz="800" dirty="0"/>
              <a:t> </a:t>
            </a:r>
            <a:endParaRPr lang="es-MX" sz="8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744215" y="4839781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117</a:t>
            </a:r>
            <a:endParaRPr lang="es-MX" sz="600" dirty="0"/>
          </a:p>
          <a:p>
            <a:r>
              <a:rPr lang="en-US" sz="800" u="sng" dirty="0">
                <a:hlinkClick r:id="rId14"/>
              </a:rPr>
              <a:t>s.particular@sanjuan.gob.mx</a:t>
            </a:r>
            <a:r>
              <a:rPr lang="en-US" sz="800" dirty="0"/>
              <a:t> </a:t>
            </a:r>
            <a:endParaRPr lang="es-MX" sz="8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2136775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C. Mario </a:t>
            </a:r>
            <a:r>
              <a:rPr lang="es-MX" sz="800" dirty="0"/>
              <a:t>Alberto de Anda Sánchez</a:t>
            </a:r>
          </a:p>
          <a:p>
            <a:pPr algn="ctr"/>
            <a:r>
              <a:rPr lang="es-MX" sz="800" dirty="0"/>
              <a:t>Secretario Particular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2283883" y="336685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Secretaría Particular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381239" y="3360256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Unidad de Transparencia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4165339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Lic. José de Jesús de Rueda Padilla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4182491" y="2711196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Lic. Francisco de Rueda Tostado</a:t>
            </a:r>
          </a:p>
          <a:p>
            <a:pPr algn="ctr"/>
            <a:r>
              <a:rPr lang="es-MX" sz="800" dirty="0"/>
              <a:t>Asesor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4903090" y="2973253"/>
            <a:ext cx="1777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101</a:t>
            </a:r>
            <a:endParaRPr lang="es-MX" sz="6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4904891" y="4839781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223</a:t>
            </a:r>
            <a:endParaRPr lang="es-MX" sz="600" dirty="0"/>
          </a:p>
          <a:p>
            <a:r>
              <a:rPr lang="en-US" sz="800" u="sng" dirty="0">
                <a:hlinkClick r:id="rId15"/>
              </a:rPr>
              <a:t>transparencia@sanjuan.gob.mx</a:t>
            </a:r>
            <a:endParaRPr lang="es-MX" sz="6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310388" y="530840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Contraloría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80967" y="651767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Lic. Rogelio Ramírez de la Torre</a:t>
            </a:r>
          </a:p>
          <a:p>
            <a:pPr algn="ctr"/>
            <a:r>
              <a:rPr lang="es-MX" sz="800" dirty="0"/>
              <a:t>Contralor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596519" y="6825925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227</a:t>
            </a:r>
            <a:endParaRPr lang="es-MX" sz="600" dirty="0"/>
          </a:p>
          <a:p>
            <a:r>
              <a:rPr lang="en-US" sz="800" u="sng" dirty="0">
                <a:hlinkClick r:id="rId16"/>
              </a:rPr>
              <a:t>contralor@sanjuan.gob.mx</a:t>
            </a:r>
            <a:r>
              <a:rPr lang="en-US" sz="800" dirty="0"/>
              <a:t> </a:t>
            </a:r>
            <a:endParaRPr lang="es-MX" sz="8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2698369" y="6825925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232</a:t>
            </a:r>
            <a:endParaRPr lang="es-MX" sz="600" dirty="0"/>
          </a:p>
          <a:p>
            <a:r>
              <a:rPr lang="es-MX" sz="800" u="sng" dirty="0">
                <a:hlinkClick r:id="rId17"/>
              </a:rPr>
              <a:t>comunicacion@sanjuan.gob.mx</a:t>
            </a:r>
            <a:endParaRPr lang="es-MX" sz="800" dirty="0"/>
          </a:p>
        </p:txBody>
      </p:sp>
      <p:sp>
        <p:nvSpPr>
          <p:cNvPr id="40" name="CuadroTexto 39"/>
          <p:cNvSpPr txBox="1"/>
          <p:nvPr/>
        </p:nvSpPr>
        <p:spPr>
          <a:xfrm>
            <a:off x="2130349" y="651767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Lic. José Martínez Yáñez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2302171" y="528709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Comunicación Social 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4399527" y="5280496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Gestoría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4183627" y="651767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C. Luis Raúl Márquez Guillén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4890898" y="6825925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227</a:t>
            </a:r>
            <a:endParaRPr lang="es-MX" sz="600" dirty="0"/>
          </a:p>
          <a:p>
            <a:r>
              <a:rPr lang="es-MX" sz="800" u="sng" dirty="0">
                <a:hlinkClick r:id="rId18"/>
              </a:rPr>
              <a:t>gestoria@sanjuan.gob.mx</a:t>
            </a:r>
            <a:r>
              <a:rPr lang="es-MX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0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86459" y="5315545"/>
            <a:ext cx="2366817" cy="15778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23039" y="5485284"/>
            <a:ext cx="1972689" cy="13151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4908" y="3534810"/>
            <a:ext cx="1754462" cy="11696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040" y="1761072"/>
            <a:ext cx="1495035" cy="99669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391" y="5362650"/>
            <a:ext cx="2240996" cy="149399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10" y="1529767"/>
            <a:ext cx="929321" cy="1393982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00" y="1383881"/>
            <a:ext cx="988718" cy="17586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5360" y="3529633"/>
            <a:ext cx="1952244" cy="130149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35793" y="536448"/>
            <a:ext cx="4210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DIRECTORIO DE FUNCIONARIOS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GOBIERNO MUNICIPAL 2021-2024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SAN JUAN DE LOS LAGOS, JALISCO</a:t>
            </a:r>
            <a:r>
              <a:rPr lang="es-MX" sz="1000" dirty="0" smtClean="0"/>
              <a:t>.</a:t>
            </a:r>
            <a:endParaRPr lang="es-MX" sz="1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46431" y="2705100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Lic. José </a:t>
            </a:r>
            <a:r>
              <a:rPr lang="es-MX" sz="800" dirty="0" smtClean="0"/>
              <a:t>Rougon </a:t>
            </a:r>
            <a:r>
              <a:rPr lang="es-MX" sz="800" dirty="0"/>
              <a:t>de Alba</a:t>
            </a:r>
          </a:p>
          <a:p>
            <a:pPr algn="ctr"/>
            <a:r>
              <a:rPr lang="es-MX" sz="800" dirty="0"/>
              <a:t>Coordinador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78231" y="2966724"/>
            <a:ext cx="1777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</a:t>
            </a:r>
            <a:endParaRPr lang="es-MX" sz="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92100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Coordinación de Directores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355945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Secretaría General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396422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Registro Civil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140331" y="2705100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Mtro. José Raúl de Alba Padilla</a:t>
            </a:r>
          </a:p>
          <a:p>
            <a:pPr algn="ctr"/>
            <a:r>
              <a:rPr lang="es-MX" sz="800" dirty="0" smtClean="0"/>
              <a:t>Secretario </a:t>
            </a:r>
            <a:r>
              <a:rPr lang="es-MX" sz="800" dirty="0"/>
              <a:t>General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92100" y="338816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Participación Ciudadana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95631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C. Ana </a:t>
            </a:r>
            <a:r>
              <a:rPr lang="es-MX" sz="800" dirty="0"/>
              <a:t>Laura Rosas López</a:t>
            </a:r>
          </a:p>
          <a:p>
            <a:pPr algn="ctr"/>
            <a:r>
              <a:rPr lang="es-MX" sz="800" dirty="0"/>
              <a:t>Directora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78231" y="4905685"/>
            <a:ext cx="1777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107</a:t>
            </a:r>
            <a:endParaRPr lang="es-MX" sz="6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629282" y="2979349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123</a:t>
            </a:r>
            <a:endParaRPr lang="es-MX" sz="600" dirty="0"/>
          </a:p>
          <a:p>
            <a:r>
              <a:rPr lang="es-MX" sz="800" u="sng" dirty="0">
                <a:hlinkClick r:id="rId13"/>
              </a:rPr>
              <a:t>s.general@sanjuan.gob.mx</a:t>
            </a:r>
            <a:endParaRPr lang="es-MX" sz="8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680081" y="4905685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123</a:t>
            </a:r>
            <a:endParaRPr lang="es-MX" sz="600" dirty="0"/>
          </a:p>
          <a:p>
            <a:r>
              <a:rPr lang="es-MX" sz="800" u="sng" dirty="0">
                <a:hlinkClick r:id="rId14"/>
              </a:rPr>
              <a:t>predios@sanjuan.gob.mx</a:t>
            </a:r>
            <a:r>
              <a:rPr lang="es-MX" sz="800" dirty="0"/>
              <a:t> </a:t>
            </a:r>
            <a:endParaRPr lang="es-MX" sz="6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2136775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Lic. David de Anda Sánchez</a:t>
            </a:r>
          </a:p>
          <a:p>
            <a:pPr algn="ctr"/>
            <a:r>
              <a:rPr lang="es-MX" sz="800" dirty="0"/>
              <a:t>Secretario Técnico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2283883" y="336685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Secretaría Técnica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381239" y="3360256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Instituto Municipal de la Juventud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4165339" y="4597432"/>
            <a:ext cx="2584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Director</a:t>
            </a:r>
            <a:endParaRPr lang="es-MX" sz="8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4182491" y="2711196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Lic. Hilda Angélica Palos Guerrero</a:t>
            </a:r>
          </a:p>
          <a:p>
            <a:pPr algn="ctr"/>
            <a:r>
              <a:rPr lang="es-MX" sz="800" dirty="0"/>
              <a:t>Oficial del Registro Civil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4903090" y="2973253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229</a:t>
            </a:r>
            <a:endParaRPr lang="es-MX" sz="600" dirty="0"/>
          </a:p>
          <a:p>
            <a:r>
              <a:rPr lang="es-MX" sz="800" u="sng" dirty="0">
                <a:hlinkClick r:id="rId15"/>
              </a:rPr>
              <a:t>r.civil@sanjuan.gob.mx</a:t>
            </a:r>
            <a:r>
              <a:rPr lang="es-MX" sz="800" dirty="0"/>
              <a:t> 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2665859" y="6859396"/>
            <a:ext cx="1960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Av. Luis Donaldo Colosio No. 193    Col. Benito Juárez</a:t>
            </a:r>
          </a:p>
          <a:p>
            <a:r>
              <a:rPr lang="es-MX" sz="600" dirty="0" smtClean="0"/>
              <a:t>785 57 25 </a:t>
            </a:r>
            <a:endParaRPr lang="es-MX" sz="600" dirty="0"/>
          </a:p>
          <a:p>
            <a:r>
              <a:rPr lang="es-MX" sz="800" u="sng" dirty="0" smtClean="0">
                <a:hlinkClick r:id="rId16"/>
              </a:rPr>
              <a:t>juventud@sanjuan.gob.mx</a:t>
            </a:r>
            <a:r>
              <a:rPr lang="es-MX" sz="800" dirty="0" smtClean="0"/>
              <a:t> </a:t>
            </a:r>
            <a:endParaRPr lang="es-MX" sz="8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310388" y="530840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/>
              <a:t>Control Animal</a:t>
            </a:r>
            <a:endParaRPr lang="es-MX" sz="800" b="1" dirty="0"/>
          </a:p>
        </p:txBody>
      </p:sp>
      <p:sp>
        <p:nvSpPr>
          <p:cNvPr id="37" name="CuadroTexto 36"/>
          <p:cNvSpPr txBox="1"/>
          <p:nvPr/>
        </p:nvSpPr>
        <p:spPr>
          <a:xfrm>
            <a:off x="113919" y="6537134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C. Luis Fernando Martín Macías</a:t>
            </a:r>
          </a:p>
          <a:p>
            <a:pPr algn="ctr"/>
            <a:r>
              <a:rPr lang="es-MX" sz="800" dirty="0" smtClean="0"/>
              <a:t>Director</a:t>
            </a:r>
            <a:endParaRPr lang="es-MX" sz="800" dirty="0"/>
          </a:p>
        </p:txBody>
      </p:sp>
      <p:sp>
        <p:nvSpPr>
          <p:cNvPr id="38" name="CuadroTexto 37"/>
          <p:cNvSpPr txBox="1"/>
          <p:nvPr/>
        </p:nvSpPr>
        <p:spPr>
          <a:xfrm>
            <a:off x="596519" y="6852443"/>
            <a:ext cx="17777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600" dirty="0" smtClean="0"/>
              <a:t>Camino a la planta tratadora de aguas residuales</a:t>
            </a:r>
            <a:endParaRPr lang="es-MX" sz="600" dirty="0"/>
          </a:p>
          <a:p>
            <a:r>
              <a:rPr lang="es-MX" sz="600" dirty="0" smtClean="0"/>
              <a:t>442 503 55 13</a:t>
            </a:r>
            <a:endParaRPr lang="es-MX" sz="600" dirty="0"/>
          </a:p>
        </p:txBody>
      </p:sp>
      <p:sp>
        <p:nvSpPr>
          <p:cNvPr id="40" name="CuadroTexto 39"/>
          <p:cNvSpPr txBox="1"/>
          <p:nvPr/>
        </p:nvSpPr>
        <p:spPr>
          <a:xfrm>
            <a:off x="2115134" y="654215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Verónica González González</a:t>
            </a:r>
            <a:endParaRPr lang="es-MX" sz="800" dirty="0"/>
          </a:p>
          <a:p>
            <a:pPr algn="ctr"/>
            <a:r>
              <a:rPr lang="es-MX" sz="800" dirty="0" smtClean="0"/>
              <a:t>Directora</a:t>
            </a:r>
            <a:endParaRPr lang="es-MX" sz="800" dirty="0"/>
          </a:p>
        </p:txBody>
      </p:sp>
      <p:sp>
        <p:nvSpPr>
          <p:cNvPr id="41" name="CuadroTexto 40"/>
          <p:cNvSpPr txBox="1"/>
          <p:nvPr/>
        </p:nvSpPr>
        <p:spPr>
          <a:xfrm>
            <a:off x="2302171" y="528709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/>
              <a:t>Ecología</a:t>
            </a:r>
            <a:endParaRPr lang="es-MX" sz="800" b="1" dirty="0"/>
          </a:p>
        </p:txBody>
      </p:sp>
      <p:sp>
        <p:nvSpPr>
          <p:cNvPr id="42" name="CuadroTexto 41"/>
          <p:cNvSpPr txBox="1"/>
          <p:nvPr/>
        </p:nvSpPr>
        <p:spPr>
          <a:xfrm>
            <a:off x="4399527" y="5280496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Hacienda Pública Municipal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4183627" y="6537134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LCP Sixto Alejandro Villalobos Cruz</a:t>
            </a:r>
          </a:p>
          <a:p>
            <a:pPr algn="ctr"/>
            <a:r>
              <a:rPr lang="es-MX" sz="800" dirty="0"/>
              <a:t>Encargado de la Hacienda Pública Municipal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4890898" y="6825925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104</a:t>
            </a:r>
            <a:endParaRPr lang="es-MX" sz="600" dirty="0"/>
          </a:p>
          <a:p>
            <a:r>
              <a:rPr lang="en-US" sz="800" u="sng" dirty="0">
                <a:hlinkClick r:id="rId17"/>
              </a:rPr>
              <a:t>hacienda@sanjuan.gob.mx</a:t>
            </a:r>
            <a:endParaRPr lang="es-MX" sz="800" dirty="0"/>
          </a:p>
        </p:txBody>
      </p:sp>
    </p:spTree>
    <p:extLst>
      <p:ext uri="{BB962C8B-B14F-4D97-AF65-F5344CB8AC3E}">
        <p14:creationId xmlns:p14="http://schemas.microsoft.com/office/powerpoint/2010/main" val="199030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82388" y="3521022"/>
            <a:ext cx="1958937" cy="13059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44902" y="1526503"/>
            <a:ext cx="1981322" cy="13208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21686" y="5275719"/>
            <a:ext cx="2321766" cy="15478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16" y="3476578"/>
            <a:ext cx="943353" cy="1415030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89186" y="1617167"/>
            <a:ext cx="1957671" cy="1305114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3815" y="5453639"/>
            <a:ext cx="1991410" cy="132760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2882" y="1580846"/>
            <a:ext cx="1943100" cy="1295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0" y="3529633"/>
            <a:ext cx="867664" cy="130149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35793" y="536448"/>
            <a:ext cx="4210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DIRECTORIO DE FUNCIONARIOS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GOBIERNO MUNICIPAL 2021-2024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SAN JUAN DE LOS LAGOS, JALISCO</a:t>
            </a:r>
            <a:r>
              <a:rPr lang="es-MX" sz="1000" dirty="0" smtClean="0"/>
              <a:t>.</a:t>
            </a:r>
            <a:endParaRPr lang="es-MX" sz="1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46431" y="2705100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C. Pedro Oswaldo Gutiérrez Padilla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78231" y="2966724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224</a:t>
            </a:r>
            <a:endParaRPr lang="es-MX" sz="600" dirty="0"/>
          </a:p>
          <a:p>
            <a:r>
              <a:rPr lang="es-MX" sz="800" u="sng" dirty="0">
                <a:hlinkClick r:id="rId11"/>
              </a:rPr>
              <a:t>p.licencias@sanjuan.gob.mx</a:t>
            </a:r>
            <a:endParaRPr lang="es-MX" sz="8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92100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Padrón y Licencias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355945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Comercio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396422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Predial y Catastro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140331" y="2705100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LCP </a:t>
            </a:r>
            <a:r>
              <a:rPr lang="es-MX" sz="800" dirty="0"/>
              <a:t>Francisco Javier Hernández Campos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92100" y="338816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Proveeduría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95631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C. Sergio Jiménez Padilla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78231" y="4905685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218</a:t>
            </a:r>
            <a:endParaRPr lang="es-MX" sz="600" dirty="0"/>
          </a:p>
          <a:p>
            <a:r>
              <a:rPr lang="es-MX" sz="800" u="sng" dirty="0">
                <a:hlinkClick r:id="rId12"/>
              </a:rPr>
              <a:t>proveduria@sanjuan.gob.mx</a:t>
            </a:r>
            <a:endParaRPr lang="es-MX" sz="8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629282" y="2979349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122</a:t>
            </a:r>
            <a:endParaRPr lang="es-MX" sz="600" dirty="0"/>
          </a:p>
          <a:p>
            <a:r>
              <a:rPr lang="en-US" sz="800" u="sng" dirty="0">
                <a:hlinkClick r:id="rId13"/>
              </a:rPr>
              <a:t>comercio@sanjuan.gob.mx</a:t>
            </a:r>
            <a:r>
              <a:rPr lang="en-US" sz="800" dirty="0"/>
              <a:t> </a:t>
            </a:r>
            <a:endParaRPr lang="es-MX" sz="8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680081" y="4905685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129</a:t>
            </a:r>
            <a:endParaRPr lang="es-MX" sz="600" dirty="0"/>
          </a:p>
          <a:p>
            <a:r>
              <a:rPr lang="es-MX" sz="800" u="sng" dirty="0">
                <a:hlinkClick r:id="rId14"/>
              </a:rPr>
              <a:t>apremios@sanjuan.gob.mx</a:t>
            </a:r>
            <a:r>
              <a:rPr lang="es-MX" sz="800" dirty="0"/>
              <a:t> 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2136775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Lic. César Sánchez Hernández</a:t>
            </a:r>
          </a:p>
          <a:p>
            <a:pPr algn="ctr"/>
            <a:r>
              <a:rPr lang="es-MX" sz="800" dirty="0" smtClean="0"/>
              <a:t>Jefe de Departamento</a:t>
            </a:r>
            <a:endParaRPr lang="es-MX" sz="8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2283883" y="336685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Apremios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381239" y="3360256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Sistemas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4165339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Ing. Saúl de Anda de Anda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4182491" y="2711196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LCP Rafael Padilla </a:t>
            </a:r>
            <a:r>
              <a:rPr lang="es-MX" sz="800" dirty="0" smtClean="0"/>
              <a:t>Rougon</a:t>
            </a:r>
            <a:endParaRPr lang="es-MX" sz="800" dirty="0"/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4903090" y="2973253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118</a:t>
            </a:r>
            <a:endParaRPr lang="es-MX" sz="600" dirty="0"/>
          </a:p>
          <a:p>
            <a:r>
              <a:rPr lang="es-MX" sz="800" u="sng" dirty="0">
                <a:hlinkClick r:id="rId15"/>
              </a:rPr>
              <a:t>catastro@sanjuan.gob.mx</a:t>
            </a:r>
            <a:r>
              <a:rPr lang="es-MX" sz="800" dirty="0"/>
              <a:t> 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4872610" y="4905685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128</a:t>
            </a:r>
            <a:endParaRPr lang="es-MX" sz="600" dirty="0"/>
          </a:p>
          <a:p>
            <a:r>
              <a:rPr lang="es-MX" sz="800" u="sng" dirty="0">
                <a:hlinkClick r:id="rId16"/>
              </a:rPr>
              <a:t>sistemas@sanjuan.gob.mx</a:t>
            </a:r>
            <a:endParaRPr lang="es-MX" sz="8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310388" y="530840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Oficialía Mayor Administrativa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113919" y="6537134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Lic. Oscar Orlando Becerra González</a:t>
            </a:r>
          </a:p>
          <a:p>
            <a:pPr algn="ctr"/>
            <a:r>
              <a:rPr lang="es-MX" sz="800" dirty="0"/>
              <a:t>Oficial Mayor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596519" y="6825925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221</a:t>
            </a:r>
            <a:endParaRPr lang="es-MX" sz="600" dirty="0"/>
          </a:p>
          <a:p>
            <a:r>
              <a:rPr lang="es-MX" sz="800" u="sng" dirty="0">
                <a:hlinkClick r:id="rId17"/>
              </a:rPr>
              <a:t>ofi.mayor@sanjuan.gob.mx</a:t>
            </a:r>
            <a:endParaRPr lang="es-MX" sz="600" dirty="0"/>
          </a:p>
        </p:txBody>
      </p:sp>
      <p:sp>
        <p:nvSpPr>
          <p:cNvPr id="40" name="CuadroTexto 39"/>
          <p:cNvSpPr txBox="1"/>
          <p:nvPr/>
        </p:nvSpPr>
        <p:spPr>
          <a:xfrm>
            <a:off x="2155063" y="651767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800" dirty="0" smtClean="0"/>
          </a:p>
          <a:p>
            <a:pPr algn="ctr"/>
            <a:r>
              <a:rPr lang="es-MX" sz="800" dirty="0" smtClean="0"/>
              <a:t>Delegado</a:t>
            </a:r>
            <a:endParaRPr lang="es-MX" sz="800" dirty="0"/>
          </a:p>
        </p:txBody>
      </p:sp>
      <p:sp>
        <p:nvSpPr>
          <p:cNvPr id="41" name="CuadroTexto 40"/>
          <p:cNvSpPr txBox="1"/>
          <p:nvPr/>
        </p:nvSpPr>
        <p:spPr>
          <a:xfrm>
            <a:off x="2302171" y="528709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Delegación Mezquitic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4399527" y="5280496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Servicios Médicos Municipales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4183627" y="6537134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Dr. J. Guadalupe Jiménez Macías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4890898" y="6825925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00 01</a:t>
            </a:r>
          </a:p>
          <a:p>
            <a:r>
              <a:rPr lang="es-MX" sz="800" u="sng" dirty="0">
                <a:hlinkClick r:id="rId18"/>
              </a:rPr>
              <a:t>medicos@sanjuan.gob.mx</a:t>
            </a:r>
            <a:r>
              <a:rPr lang="es-MX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95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36461" y="3451621"/>
            <a:ext cx="1950378" cy="13002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8827" y="1523544"/>
            <a:ext cx="1961636" cy="1307757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01959" y="1698832"/>
            <a:ext cx="1943100" cy="1295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21848" y="5585656"/>
            <a:ext cx="2048498" cy="1365665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8307" y="1412775"/>
            <a:ext cx="2056637" cy="1371091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9373" y="5447373"/>
            <a:ext cx="1977755" cy="1318503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5833" y="5405236"/>
            <a:ext cx="1932451" cy="12883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17" y="3360731"/>
            <a:ext cx="1049747" cy="15746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5360" y="3468673"/>
            <a:ext cx="1952244" cy="130149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35793" y="536448"/>
            <a:ext cx="4210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DIRECTORIO DE FUNCIONARIOS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GOBIERNO MUNICIPAL 2021-2024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SAN JUAN DE LOS LAGOS, JALISCO</a:t>
            </a:r>
            <a:r>
              <a:rPr lang="es-MX" sz="1000" dirty="0" smtClean="0"/>
              <a:t>.</a:t>
            </a:r>
            <a:endParaRPr lang="es-MX" sz="1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46431" y="2705100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Lic. </a:t>
            </a:r>
            <a:r>
              <a:rPr lang="es-MX" sz="800" dirty="0" err="1"/>
              <a:t>Ampelio</a:t>
            </a:r>
            <a:r>
              <a:rPr lang="es-MX" sz="800" dirty="0"/>
              <a:t> de Jesús Macías Gallardo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78231" y="2966724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00 01</a:t>
            </a:r>
          </a:p>
          <a:p>
            <a:r>
              <a:rPr lang="es-MX" sz="800" u="sng" dirty="0">
                <a:hlinkClick r:id="rId12"/>
              </a:rPr>
              <a:t>patrimonio@sanjuan.gob.mx</a:t>
            </a:r>
            <a:r>
              <a:rPr lang="es-MX" sz="800" dirty="0"/>
              <a:t>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92100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Patrimonio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355945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Atención Ciudadana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396422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/>
              <a:t>Protección Civil y Bomberos</a:t>
            </a:r>
            <a:endParaRPr lang="es-MX" sz="8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140331" y="2705100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C. Irma Paulina González Ramírez</a:t>
            </a:r>
          </a:p>
          <a:p>
            <a:pPr algn="ctr"/>
            <a:r>
              <a:rPr lang="es-MX" sz="800" dirty="0"/>
              <a:t>Directora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92100" y="338816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Agua Potable y Alcantarillado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95631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Lic. José Guadalupe Bueno Martínez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78231" y="4905685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124</a:t>
            </a:r>
            <a:endParaRPr lang="es-MX" sz="600" dirty="0"/>
          </a:p>
          <a:p>
            <a:r>
              <a:rPr lang="es-MX" sz="800" u="sng" dirty="0">
                <a:hlinkClick r:id="rId13"/>
              </a:rPr>
              <a:t>agua@sanjuan.gob.mx</a:t>
            </a:r>
            <a:r>
              <a:rPr lang="es-MX" sz="800" dirty="0"/>
              <a:t> 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629282" y="2979349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00 01</a:t>
            </a:r>
          </a:p>
          <a:p>
            <a:r>
              <a:rPr lang="es-MX" sz="800" u="sng" dirty="0">
                <a:hlinkClick r:id="rId14"/>
              </a:rPr>
              <a:t>at.ciudadana@sanjuan.gob.mx</a:t>
            </a:r>
            <a:r>
              <a:rPr lang="es-MX" sz="800" dirty="0"/>
              <a:t> 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2680081" y="4905685"/>
            <a:ext cx="1828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Av. Luis Donaldo Colosio No. 193    Col. Benito Juárez</a:t>
            </a:r>
            <a:endParaRPr lang="es-MX" sz="600" dirty="0"/>
          </a:p>
          <a:p>
            <a:r>
              <a:rPr lang="es-MX" sz="600" dirty="0" smtClean="0"/>
              <a:t>785 57 25 </a:t>
            </a:r>
            <a:endParaRPr lang="es-MX" sz="600" dirty="0" smtClean="0"/>
          </a:p>
          <a:p>
            <a:r>
              <a:rPr lang="en-US" sz="800" u="sng" dirty="0" smtClean="0">
                <a:hlinkClick r:id="rId15"/>
              </a:rPr>
              <a:t>alumbrado@sanjuan.gob.mx</a:t>
            </a:r>
            <a:r>
              <a:rPr lang="en-US" sz="800" dirty="0" smtClean="0"/>
              <a:t> </a:t>
            </a:r>
            <a:endParaRPr lang="es-MX" sz="8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2136775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Lic. Juan Guillermo Padilla Martín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2283883" y="336685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Alumbrado Público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381239" y="3360256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Aseo Público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4165339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C. José Lizandro Sánchez Tostado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4182491" y="2711196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TUM Jorge Luis González Guerra</a:t>
            </a:r>
            <a:endParaRPr lang="es-MX" sz="800" dirty="0"/>
          </a:p>
          <a:p>
            <a:pPr algn="ctr"/>
            <a:r>
              <a:rPr lang="es-MX" sz="800" dirty="0"/>
              <a:t>Jefe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4703711" y="2970014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Santa Rosa No. 118  Col. Rita Pérez de Moreno</a:t>
            </a:r>
            <a:endParaRPr lang="es-MX" sz="600" dirty="0"/>
          </a:p>
          <a:p>
            <a:r>
              <a:rPr lang="es-MX" sz="600" dirty="0"/>
              <a:t>785 </a:t>
            </a:r>
            <a:r>
              <a:rPr lang="es-MX" sz="600" dirty="0" smtClean="0"/>
              <a:t>46 66</a:t>
            </a:r>
            <a:endParaRPr lang="es-MX" sz="600" dirty="0"/>
          </a:p>
          <a:p>
            <a:r>
              <a:rPr lang="es-MX" sz="800" u="sng" dirty="0">
                <a:hlinkClick r:id="rId16"/>
              </a:rPr>
              <a:t>prot.civil_bomberos@sanjuan.gob.mx</a:t>
            </a:r>
            <a:r>
              <a:rPr lang="es-MX" sz="800" dirty="0"/>
              <a:t> </a:t>
            </a:r>
            <a:endParaRPr lang="es-MX" sz="6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4673230" y="4902446"/>
            <a:ext cx="2009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Av. Luis Donaldo Colosio No. 193    Col. Benito Juárez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57 25 </a:t>
            </a:r>
            <a:endParaRPr lang="es-MX" sz="600" dirty="0" smtClean="0"/>
          </a:p>
          <a:p>
            <a:r>
              <a:rPr lang="es-MX" sz="800" u="sng" dirty="0" smtClean="0">
                <a:hlinkClick r:id="rId17"/>
              </a:rPr>
              <a:t>aseo@sanjuan.gob.mx</a:t>
            </a:r>
            <a:r>
              <a:rPr lang="es-MX" sz="800" dirty="0" smtClean="0"/>
              <a:t> </a:t>
            </a:r>
            <a:endParaRPr lang="es-MX" sz="8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310388" y="530840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/>
              <a:t>Parques </a:t>
            </a:r>
            <a:r>
              <a:rPr lang="es-MX" sz="800" b="1" dirty="0"/>
              <a:t>y Jardines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113919" y="651767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C. Ángel Hernández Campos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596519" y="6809449"/>
            <a:ext cx="191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Av. Luis Donaldo Colosio No. 193    Col. Benito Juárez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57 25 </a:t>
            </a:r>
          </a:p>
          <a:p>
            <a:r>
              <a:rPr lang="es-MX" sz="800" u="sng" dirty="0" err="1">
                <a:hlinkClick r:id="rId18"/>
              </a:rPr>
              <a:t>ecologia@sanjuan</a:t>
            </a:r>
            <a:r>
              <a:rPr lang="en-US" sz="800" u="sng" dirty="0">
                <a:hlinkClick r:id="rId18"/>
              </a:rPr>
              <a:t>.gob.mx</a:t>
            </a:r>
            <a:endParaRPr lang="es-MX" sz="6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2698369" y="6809449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Av. Del Silencio No. 102 Col. El Pedregoso</a:t>
            </a:r>
          </a:p>
          <a:p>
            <a:r>
              <a:rPr lang="es-MX" sz="600" dirty="0" smtClean="0"/>
              <a:t>395 785 55 63</a:t>
            </a:r>
            <a:endParaRPr lang="es-MX" sz="600" dirty="0"/>
          </a:p>
          <a:p>
            <a:r>
              <a:rPr lang="en-US" sz="800" u="sng" dirty="0">
                <a:hlinkClick r:id="rId19"/>
              </a:rPr>
              <a:t>cementerios@sanjuan.gob.mx</a:t>
            </a:r>
            <a:r>
              <a:rPr lang="en-US" sz="800" dirty="0"/>
              <a:t> </a:t>
            </a:r>
            <a:endParaRPr lang="es-MX" sz="800" dirty="0"/>
          </a:p>
        </p:txBody>
      </p:sp>
      <p:sp>
        <p:nvSpPr>
          <p:cNvPr id="40" name="CuadroTexto 39"/>
          <p:cNvSpPr txBox="1"/>
          <p:nvPr/>
        </p:nvSpPr>
        <p:spPr>
          <a:xfrm>
            <a:off x="2155063" y="651767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C</a:t>
            </a:r>
            <a:r>
              <a:rPr lang="es-MX" sz="800" dirty="0"/>
              <a:t>. Jaime Becerra Muñoz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2302171" y="528709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Cementerios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4399527" y="5280496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Rastro Municipal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4183627" y="651767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C. Antonio Muñoz Ramírez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4691519" y="6806210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</a:t>
            </a:r>
            <a:r>
              <a:rPr lang="es-MX" sz="600" dirty="0" smtClean="0"/>
              <a:t>1 Col. Centro</a:t>
            </a:r>
            <a:endParaRPr lang="es-MX" sz="600" dirty="0"/>
          </a:p>
          <a:p>
            <a:r>
              <a:rPr lang="es-MX" sz="600" dirty="0"/>
              <a:t>785 00 01</a:t>
            </a:r>
          </a:p>
          <a:p>
            <a:r>
              <a:rPr lang="en-US" sz="800" u="sng" dirty="0">
                <a:hlinkClick r:id="rId20"/>
              </a:rPr>
              <a:t>rastro@sanjuan.gob.mx</a:t>
            </a:r>
            <a:r>
              <a:rPr lang="en-US" sz="800" dirty="0"/>
              <a:t> </a:t>
            </a:r>
            <a:endParaRPr lang="es-MX" sz="800" dirty="0"/>
          </a:p>
        </p:txBody>
      </p:sp>
    </p:spTree>
    <p:extLst>
      <p:ext uri="{BB962C8B-B14F-4D97-AF65-F5344CB8AC3E}">
        <p14:creationId xmlns:p14="http://schemas.microsoft.com/office/powerpoint/2010/main" val="9063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2103" y="5106325"/>
            <a:ext cx="2721954" cy="18146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12403" y="1702904"/>
            <a:ext cx="1850424" cy="12336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92007" y="3574661"/>
            <a:ext cx="2192444" cy="146162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41" y="3752968"/>
            <a:ext cx="1578359" cy="105224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04803" y="1549940"/>
            <a:ext cx="1844436" cy="1229624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1501" y="5645768"/>
            <a:ext cx="1731595" cy="115439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8005" y="1654120"/>
            <a:ext cx="1664975" cy="110998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4" y="3425315"/>
            <a:ext cx="997237" cy="149585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35793" y="536448"/>
            <a:ext cx="4210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DIRECTORIO DE FUNCIONARIOS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GOBIERNO MUNICIPAL 2021-2024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SAN JUAN DE LOS LAGOS, JALISCO</a:t>
            </a:r>
            <a:r>
              <a:rPr lang="es-MX" sz="1000" dirty="0" smtClean="0"/>
              <a:t>.</a:t>
            </a:r>
            <a:endParaRPr lang="es-MX" sz="1000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46431" y="2705100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C. Lorena Muñoz García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78231" y="2966724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</a:t>
            </a:r>
            <a:r>
              <a:rPr lang="es-MX" sz="600" dirty="0" smtClean="0"/>
              <a:t>1 Col. Centro</a:t>
            </a:r>
            <a:endParaRPr lang="es-MX" sz="600" dirty="0"/>
          </a:p>
          <a:p>
            <a:r>
              <a:rPr lang="es-MX" sz="600" dirty="0"/>
              <a:t>785 00 01</a:t>
            </a:r>
          </a:p>
          <a:p>
            <a:r>
              <a:rPr lang="es-MX" sz="800" u="sng" dirty="0">
                <a:hlinkClick r:id="rId12"/>
              </a:rPr>
              <a:t>mercados@sanjuan.gob.mx</a:t>
            </a:r>
            <a:endParaRPr lang="es-MX" sz="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92100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Mercados Municipales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355945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Cultura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396422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Desarrollo Social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140331" y="2705100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Lic. Antonio Aarón Contreras Gallardo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92100" y="338816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Desarrollo Rural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95631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C. Juan Manuel de Rueda Tostado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78231" y="4905685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</a:t>
            </a:r>
            <a:r>
              <a:rPr lang="es-MX" sz="600" dirty="0" smtClean="0"/>
              <a:t>1    Col. Centro</a:t>
            </a:r>
            <a:endParaRPr lang="es-MX" sz="600" dirty="0"/>
          </a:p>
          <a:p>
            <a:r>
              <a:rPr lang="es-MX" sz="600" dirty="0"/>
              <a:t>785 00 </a:t>
            </a:r>
            <a:r>
              <a:rPr lang="es-MX" sz="600" dirty="0" smtClean="0"/>
              <a:t>01 ext. 107</a:t>
            </a:r>
            <a:endParaRPr lang="es-MX" sz="600" dirty="0"/>
          </a:p>
          <a:p>
            <a:r>
              <a:rPr lang="es-MX" sz="800" u="sng" dirty="0">
                <a:hlinkClick r:id="rId13"/>
              </a:rPr>
              <a:t>d.rural@sanjuan.gob.mx</a:t>
            </a:r>
            <a:endParaRPr lang="es-MX" sz="8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629282" y="2979349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Rita Pérez de Moreno No 3.  Col. Centro</a:t>
            </a:r>
            <a:endParaRPr lang="es-MX" sz="600" dirty="0"/>
          </a:p>
          <a:p>
            <a:r>
              <a:rPr lang="es-MX" sz="600" dirty="0"/>
              <a:t>785 </a:t>
            </a:r>
            <a:r>
              <a:rPr lang="es-MX" sz="600" dirty="0" smtClean="0"/>
              <a:t>00 07</a:t>
            </a:r>
            <a:endParaRPr lang="es-MX" sz="600" dirty="0"/>
          </a:p>
          <a:p>
            <a:r>
              <a:rPr lang="es-MX" sz="800" u="sng" dirty="0">
                <a:hlinkClick r:id="rId14"/>
              </a:rPr>
              <a:t>c.cultura@sanjuan.gob.mx</a:t>
            </a:r>
            <a:endParaRPr lang="es-MX" sz="8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680081" y="4905685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</a:t>
            </a:r>
            <a:r>
              <a:rPr lang="es-MX" sz="600" dirty="0" smtClean="0"/>
              <a:t>1    Col. Centro</a:t>
            </a:r>
            <a:endParaRPr lang="es-MX" sz="600" dirty="0"/>
          </a:p>
          <a:p>
            <a:r>
              <a:rPr lang="es-MX" sz="600" dirty="0"/>
              <a:t>785 00 </a:t>
            </a:r>
            <a:r>
              <a:rPr lang="es-MX" sz="600" dirty="0" smtClean="0"/>
              <a:t>01 EXT. 107</a:t>
            </a:r>
            <a:endParaRPr lang="es-MX" sz="600" dirty="0"/>
          </a:p>
          <a:p>
            <a:r>
              <a:rPr lang="es-MX" sz="800" u="sng" dirty="0">
                <a:hlinkClick r:id="rId15"/>
              </a:rPr>
              <a:t>camin.rurales@sanjuan.gob.mx</a:t>
            </a:r>
            <a:r>
              <a:rPr lang="es-MX" sz="800" dirty="0"/>
              <a:t> 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2136775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C. José Concepción Guzmán González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2283883" y="336685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Caminos Rurales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381239" y="3360256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Educación Municipal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4165339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Lic. Irma Leticia Reynoso Navarro</a:t>
            </a:r>
          </a:p>
          <a:p>
            <a:pPr algn="ctr"/>
            <a:r>
              <a:rPr lang="es-MX" sz="800" dirty="0"/>
              <a:t>Directora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4182491" y="2705100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C. Sergio Eduardo Macías Gutiérrez  </a:t>
            </a:r>
          </a:p>
          <a:p>
            <a:pPr algn="ctr"/>
            <a:r>
              <a:rPr lang="es-MX" sz="800" dirty="0" smtClean="0"/>
              <a:t>Director</a:t>
            </a:r>
            <a:endParaRPr lang="es-MX" sz="8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4903090" y="2973253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225</a:t>
            </a:r>
            <a:endParaRPr lang="es-MX" sz="600" dirty="0"/>
          </a:p>
          <a:p>
            <a:r>
              <a:rPr lang="es-MX" sz="800" u="sng" dirty="0">
                <a:hlinkClick r:id="rId16"/>
              </a:rPr>
              <a:t>d.social@sanjuan.gob.mx</a:t>
            </a:r>
            <a:r>
              <a:rPr lang="es-MX" sz="800" dirty="0"/>
              <a:t> 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4872610" y="4905685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00 </a:t>
            </a:r>
            <a:r>
              <a:rPr lang="es-MX" sz="600" dirty="0" smtClean="0"/>
              <a:t>01 ext. 107</a:t>
            </a:r>
            <a:endParaRPr lang="es-MX" sz="600" dirty="0"/>
          </a:p>
          <a:p>
            <a:r>
              <a:rPr lang="es-MX" sz="800" u="sng" dirty="0">
                <a:hlinkClick r:id="rId17"/>
              </a:rPr>
              <a:t>educacion@sanjuan.gob.mx</a:t>
            </a:r>
            <a:endParaRPr lang="es-MX" sz="8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310388" y="530840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Deportes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113919" y="651767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C. Felipe de Jesús González Ruvalcaba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596518" y="6834274"/>
            <a:ext cx="1948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Av. Luis Donaldo Colosio No. </a:t>
            </a:r>
            <a:r>
              <a:rPr lang="es-MX" sz="600" dirty="0" smtClean="0"/>
              <a:t>193    Col. Benito Juárez</a:t>
            </a:r>
            <a:endParaRPr lang="es-MX" sz="600" dirty="0"/>
          </a:p>
          <a:p>
            <a:r>
              <a:rPr lang="es-MX" sz="600" dirty="0"/>
              <a:t>785 57 25 </a:t>
            </a:r>
            <a:endParaRPr lang="es-MX" sz="600" dirty="0"/>
          </a:p>
          <a:p>
            <a:r>
              <a:rPr lang="en-US" sz="800" u="sng" dirty="0" smtClean="0">
                <a:hlinkClick r:id="rId18"/>
              </a:rPr>
              <a:t>deportes@sanjuan.gob.mx</a:t>
            </a:r>
            <a:r>
              <a:rPr lang="en-US" sz="800" dirty="0" smtClean="0"/>
              <a:t> </a:t>
            </a:r>
            <a:endParaRPr lang="es-MX" sz="8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2698369" y="6834274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Simón Hernández No. 1  Col. Centro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07 30</a:t>
            </a:r>
          </a:p>
          <a:p>
            <a:r>
              <a:rPr lang="es-MX" sz="800" u="sng" dirty="0">
                <a:hlinkClick r:id="rId19"/>
              </a:rPr>
              <a:t>seguridad@sanjuan.gob.mx</a:t>
            </a:r>
            <a:r>
              <a:rPr lang="es-MX" sz="800" dirty="0"/>
              <a:t> 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2155063" y="651767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Mtro. Alberto Díaz Maciel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2302171" y="5287090"/>
            <a:ext cx="215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Seguridad Pública y Vialidad</a:t>
            </a:r>
          </a:p>
          <a:p>
            <a:pPr algn="ctr"/>
            <a:endParaRPr lang="es-MX" sz="800" b="1" dirty="0"/>
          </a:p>
        </p:txBody>
      </p:sp>
      <p:sp>
        <p:nvSpPr>
          <p:cNvPr id="42" name="CuadroTexto 41"/>
          <p:cNvSpPr txBox="1"/>
          <p:nvPr/>
        </p:nvSpPr>
        <p:spPr>
          <a:xfrm>
            <a:off x="4399527" y="5280496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Turismo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4183627" y="6537134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Lic. Anahí de Alba Muñoz</a:t>
            </a:r>
          </a:p>
          <a:p>
            <a:pPr algn="ctr"/>
            <a:r>
              <a:rPr lang="es-MX" sz="800" dirty="0" smtClean="0"/>
              <a:t>Directora</a:t>
            </a:r>
            <a:endParaRPr lang="es-MX" sz="800" dirty="0"/>
          </a:p>
        </p:txBody>
      </p:sp>
      <p:sp>
        <p:nvSpPr>
          <p:cNvPr id="45" name="CuadroTexto 44"/>
          <p:cNvSpPr txBox="1"/>
          <p:nvPr/>
        </p:nvSpPr>
        <p:spPr>
          <a:xfrm>
            <a:off x="2388193" y="589992"/>
            <a:ext cx="4210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DIRECTORIO DE FUNCIONARIOS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GOBIERNO MUNICIPAL 2021-2024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SAN JUAN DE LOS LAGOS, JALISCO</a:t>
            </a:r>
            <a:r>
              <a:rPr lang="es-MX" sz="1000" dirty="0" smtClean="0"/>
              <a:t>.</a:t>
            </a:r>
            <a:endParaRPr lang="es-MX" sz="10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4752287" y="6834274"/>
            <a:ext cx="1777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Rita Pérez de Moreno No 5.  Col. Centro</a:t>
            </a:r>
            <a:endParaRPr lang="es-MX" sz="600" dirty="0"/>
          </a:p>
          <a:p>
            <a:r>
              <a:rPr lang="es-MX" sz="600" dirty="0"/>
              <a:t>785 </a:t>
            </a:r>
            <a:r>
              <a:rPr lang="es-MX" sz="600" dirty="0" smtClean="0"/>
              <a:t>00 07</a:t>
            </a:r>
            <a:endParaRPr lang="es-MX" sz="600" dirty="0"/>
          </a:p>
        </p:txBody>
      </p:sp>
    </p:spTree>
    <p:extLst>
      <p:ext uri="{BB962C8B-B14F-4D97-AF65-F5344CB8AC3E}">
        <p14:creationId xmlns:p14="http://schemas.microsoft.com/office/powerpoint/2010/main" val="320895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44905" y="1664262"/>
            <a:ext cx="1957291" cy="13048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50" y="5309662"/>
            <a:ext cx="2674913" cy="17832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2493" y="5453799"/>
            <a:ext cx="2040953" cy="13606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7831" y="1501319"/>
            <a:ext cx="2053178" cy="13687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880" y="1566704"/>
            <a:ext cx="2000628" cy="133375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50571" y="3605130"/>
            <a:ext cx="1748597" cy="116573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31229" y="3579551"/>
            <a:ext cx="1758634" cy="11724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4128" y="3480865"/>
            <a:ext cx="1952244" cy="130149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35793" y="536448"/>
            <a:ext cx="4210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DIRECTORIO DE FUNCIONARIOS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GOBIERNO MUNICIPAL 2021-2024</a:t>
            </a:r>
          </a:p>
          <a:p>
            <a:pPr algn="ctr"/>
            <a:r>
              <a:rPr lang="es-MX" sz="1000" dirty="0" smtClean="0">
                <a:latin typeface="Myanmar Text" panose="020B0502040204020203" pitchFamily="34" charset="0"/>
                <a:cs typeface="Myanmar Text" panose="020B0502040204020203" pitchFamily="34" charset="0"/>
              </a:rPr>
              <a:t>SAN JUAN DE LOS LAGOS, JALISCO</a:t>
            </a:r>
            <a:r>
              <a:rPr lang="es-MX" sz="1000" dirty="0" smtClean="0"/>
              <a:t>.</a:t>
            </a:r>
            <a:endParaRPr lang="es-MX" sz="1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46431" y="2705100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Lic. Víctor Manuel Hernández Márquez</a:t>
            </a:r>
          </a:p>
          <a:p>
            <a:pPr algn="ctr"/>
            <a:r>
              <a:rPr lang="es-MX" sz="800" dirty="0" smtClean="0"/>
              <a:t>Director</a:t>
            </a:r>
            <a:endParaRPr lang="es-MX" sz="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78231" y="2966724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Rita Pérez de Moreno No. 3   Col. Centro</a:t>
            </a:r>
            <a:endParaRPr lang="es-MX" sz="600" dirty="0"/>
          </a:p>
          <a:p>
            <a:r>
              <a:rPr lang="es-MX" sz="600" dirty="0" smtClean="0"/>
              <a:t>725 65 21</a:t>
            </a:r>
            <a:endParaRPr lang="es-MX" sz="600" dirty="0"/>
          </a:p>
          <a:p>
            <a:r>
              <a:rPr lang="es-MX" sz="800" u="sng" dirty="0">
                <a:hlinkClick r:id="rId11"/>
              </a:rPr>
              <a:t>pro.economica@sanjuan.gob.mx</a:t>
            </a:r>
            <a:endParaRPr lang="es-MX" sz="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92100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Promoción Económica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355945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Taller Municipal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396422" y="1449778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/>
              <a:t>Centro de Atención y Formación Paritario</a:t>
            </a:r>
            <a:endParaRPr lang="es-MX" sz="8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140331" y="2705100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Ing. J. Guadalupe Javier Sánchez Quezada</a:t>
            </a:r>
          </a:p>
          <a:p>
            <a:pPr algn="ctr"/>
            <a:r>
              <a:rPr lang="es-MX" sz="800" dirty="0"/>
              <a:t>Director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92100" y="338816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COMUSIDA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95631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C. </a:t>
            </a:r>
            <a:r>
              <a:rPr lang="es-MX" sz="800" dirty="0" smtClean="0"/>
              <a:t>María de la Luz Delgado Bañuelos</a:t>
            </a:r>
            <a:endParaRPr lang="es-MX" sz="800" dirty="0"/>
          </a:p>
          <a:p>
            <a:pPr algn="ctr"/>
            <a:r>
              <a:rPr lang="es-MX" sz="800" dirty="0" smtClean="0"/>
              <a:t>Directora</a:t>
            </a:r>
            <a:endParaRPr lang="es-MX" sz="8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578230" y="4905685"/>
            <a:ext cx="2060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Av. Luis Donaldo Colosio No. </a:t>
            </a:r>
            <a:r>
              <a:rPr lang="es-MX" sz="600" dirty="0" smtClean="0"/>
              <a:t>193    Col. Benito Juárez</a:t>
            </a:r>
            <a:endParaRPr lang="es-MX" sz="600" dirty="0"/>
          </a:p>
          <a:p>
            <a:r>
              <a:rPr lang="es-MX" sz="600" dirty="0"/>
              <a:t>785 57 25 </a:t>
            </a:r>
            <a:endParaRPr lang="es-MX" sz="600" dirty="0"/>
          </a:p>
          <a:p>
            <a:r>
              <a:rPr lang="en-US" sz="800" u="sng" dirty="0" smtClean="0">
                <a:hlinkClick r:id="rId12"/>
              </a:rPr>
              <a:t>comusida@sanjuan.gob.mx</a:t>
            </a:r>
            <a:r>
              <a:rPr lang="en-US" sz="800" dirty="0" smtClean="0"/>
              <a:t> </a:t>
            </a:r>
            <a:endParaRPr lang="es-MX" sz="8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629281" y="2979349"/>
            <a:ext cx="212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Av. Luis Donaldo Colosio No. 184    Col. Benito Juárez</a:t>
            </a:r>
            <a:endParaRPr lang="es-MX" sz="600" dirty="0"/>
          </a:p>
          <a:p>
            <a:r>
              <a:rPr lang="es-MX" sz="600" dirty="0"/>
              <a:t>785 57 25 </a:t>
            </a:r>
            <a:endParaRPr lang="es-MX" sz="600" dirty="0" smtClean="0"/>
          </a:p>
          <a:p>
            <a:r>
              <a:rPr lang="en-US" sz="800" u="sng" dirty="0" smtClean="0">
                <a:hlinkClick r:id="rId13"/>
              </a:rPr>
              <a:t>taller@sanjuan.gob.mx</a:t>
            </a:r>
            <a:r>
              <a:rPr lang="en-US" sz="800" dirty="0" smtClean="0"/>
              <a:t> </a:t>
            </a:r>
            <a:endParaRPr lang="es-MX" sz="8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680081" y="4905685"/>
            <a:ext cx="177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err="1" smtClean="0"/>
              <a:t>Prol</a:t>
            </a:r>
            <a:r>
              <a:rPr lang="es-MX" sz="600" dirty="0" smtClean="0"/>
              <a:t>. Pedro Galeana s/n    Col. El Plan</a:t>
            </a:r>
            <a:endParaRPr lang="es-MX" sz="600" dirty="0"/>
          </a:p>
          <a:p>
            <a:r>
              <a:rPr lang="es-MX" sz="600" dirty="0"/>
              <a:t>395 688 02 37</a:t>
            </a:r>
          </a:p>
          <a:p>
            <a:r>
              <a:rPr lang="es-MX" sz="800" u="sng" dirty="0" smtClean="0">
                <a:hlinkClick r:id="rId14"/>
              </a:rPr>
              <a:t>c.mujer@sanjuan.gob.mx</a:t>
            </a:r>
            <a:r>
              <a:rPr lang="es-MX" sz="800" dirty="0" smtClean="0"/>
              <a:t> </a:t>
            </a:r>
            <a:endParaRPr lang="es-MX" sz="8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2136775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C. </a:t>
            </a:r>
            <a:r>
              <a:rPr lang="es-MX" sz="800" dirty="0" smtClean="0"/>
              <a:t>María del Refugio Enríquez García</a:t>
            </a:r>
            <a:endParaRPr lang="es-MX" sz="800" dirty="0"/>
          </a:p>
          <a:p>
            <a:pPr algn="ctr"/>
            <a:r>
              <a:rPr lang="es-MX" sz="800" dirty="0" smtClean="0"/>
              <a:t>Titular</a:t>
            </a:r>
            <a:endParaRPr lang="es-MX" sz="8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2333311" y="336685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Instituto de la Mujer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381239" y="3360256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Obras Públicas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4165339" y="459743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Ing. Héctor Carranza de la Torre</a:t>
            </a:r>
            <a:endParaRPr lang="es-MX" sz="800" dirty="0"/>
          </a:p>
          <a:p>
            <a:pPr algn="ctr"/>
            <a:r>
              <a:rPr lang="es-MX" sz="800" dirty="0" smtClean="0"/>
              <a:t>Director</a:t>
            </a:r>
            <a:endParaRPr lang="es-MX" sz="8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4182491" y="2711196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C. Cinthia Viridiana Silvestre Barba</a:t>
            </a:r>
          </a:p>
          <a:p>
            <a:pPr algn="ctr"/>
            <a:r>
              <a:rPr lang="es-MX" sz="800" dirty="0" smtClean="0"/>
              <a:t>Directora</a:t>
            </a:r>
            <a:endParaRPr lang="es-MX" sz="8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4757278" y="2973253"/>
            <a:ext cx="1777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err="1" smtClean="0"/>
              <a:t>Prol</a:t>
            </a:r>
            <a:r>
              <a:rPr lang="es-MX" sz="600" dirty="0" smtClean="0"/>
              <a:t>. Pedro Galeana s/n.    Col. El Plan</a:t>
            </a:r>
          </a:p>
          <a:p>
            <a:r>
              <a:rPr lang="es-MX" sz="600" dirty="0" smtClean="0"/>
              <a:t>395 688 02 37</a:t>
            </a:r>
            <a:endParaRPr lang="es-MX" sz="6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4757278" y="4905685"/>
            <a:ext cx="1985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Av</a:t>
            </a:r>
            <a:r>
              <a:rPr lang="es-MX" sz="600" dirty="0"/>
              <a:t>. Luis Donaldo Colosio No. 193    Col. Benito Juárez</a:t>
            </a:r>
          </a:p>
          <a:p>
            <a:r>
              <a:rPr lang="es-MX" sz="600" dirty="0"/>
              <a:t>785 57 </a:t>
            </a:r>
            <a:r>
              <a:rPr lang="es-MX" sz="600"/>
              <a:t>25 </a:t>
            </a:r>
          </a:p>
          <a:p>
            <a:r>
              <a:rPr lang="es-MX" sz="800" u="sng" smtClean="0">
                <a:hlinkClick r:id="rId15"/>
              </a:rPr>
              <a:t>obras@sanjuan.gob.mx</a:t>
            </a:r>
            <a:endParaRPr lang="es-MX" sz="8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310388" y="530840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COPPLADEMUN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113919" y="651767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Ing. José de Jesús Ornelas González</a:t>
            </a:r>
          </a:p>
          <a:p>
            <a:pPr algn="ctr"/>
            <a:r>
              <a:rPr lang="es-MX" sz="800" dirty="0" smtClean="0"/>
              <a:t>Director</a:t>
            </a:r>
            <a:endParaRPr lang="es-MX" sz="800" dirty="0"/>
          </a:p>
        </p:txBody>
      </p:sp>
      <p:sp>
        <p:nvSpPr>
          <p:cNvPr id="38" name="CuadroTexto 37"/>
          <p:cNvSpPr txBox="1"/>
          <p:nvPr/>
        </p:nvSpPr>
        <p:spPr>
          <a:xfrm>
            <a:off x="596519" y="6834274"/>
            <a:ext cx="210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Av. Luis Donaldo Colosio No. 193    Col. Benito Juárez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57 25 </a:t>
            </a:r>
            <a:endParaRPr lang="es-MX" sz="600" dirty="0" smtClean="0"/>
          </a:p>
          <a:p>
            <a:r>
              <a:rPr lang="en-US" sz="800" u="sng" dirty="0" smtClean="0">
                <a:hlinkClick r:id="rId16"/>
              </a:rPr>
              <a:t>coplademun@sanjuan.gob.mx</a:t>
            </a:r>
            <a:endParaRPr lang="es-MX" sz="8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2698368" y="6834274"/>
            <a:ext cx="2172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/>
              <a:t>Av. Luis Donaldo Colosio No. 193    Col. Benito Juárez</a:t>
            </a:r>
          </a:p>
          <a:p>
            <a:r>
              <a:rPr lang="es-MX" sz="600" dirty="0" smtClean="0"/>
              <a:t>785 </a:t>
            </a:r>
            <a:r>
              <a:rPr lang="es-MX" sz="600" dirty="0"/>
              <a:t>57 </a:t>
            </a:r>
            <a:r>
              <a:rPr lang="es-MX" sz="600"/>
              <a:t>25 </a:t>
            </a:r>
            <a:endParaRPr lang="es-MX" sz="600" smtClean="0"/>
          </a:p>
          <a:p>
            <a:r>
              <a:rPr lang="es-MX" sz="800" u="sng" smtClean="0">
                <a:hlinkClick r:id="rId17"/>
              </a:rPr>
              <a:t>p.urbana@sanjuan.gob.mx</a:t>
            </a:r>
            <a:endParaRPr lang="es-MX" sz="800" dirty="0"/>
          </a:p>
        </p:txBody>
      </p:sp>
      <p:sp>
        <p:nvSpPr>
          <p:cNvPr id="40" name="CuadroTexto 39"/>
          <p:cNvSpPr txBox="1"/>
          <p:nvPr/>
        </p:nvSpPr>
        <p:spPr>
          <a:xfrm>
            <a:off x="2155063" y="6517672"/>
            <a:ext cx="258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Arq. Maricela Luna Ramírez</a:t>
            </a:r>
            <a:endParaRPr lang="es-MX" sz="800" dirty="0"/>
          </a:p>
          <a:p>
            <a:pPr algn="ctr"/>
            <a:r>
              <a:rPr lang="es-MX" sz="800" dirty="0" smtClean="0"/>
              <a:t>Directora</a:t>
            </a:r>
            <a:endParaRPr lang="es-MX" sz="800" dirty="0"/>
          </a:p>
        </p:txBody>
      </p:sp>
      <p:sp>
        <p:nvSpPr>
          <p:cNvPr id="41" name="CuadroTexto 40"/>
          <p:cNvSpPr txBox="1"/>
          <p:nvPr/>
        </p:nvSpPr>
        <p:spPr>
          <a:xfrm>
            <a:off x="2302171" y="5287090"/>
            <a:ext cx="215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Planeación Urbana</a:t>
            </a:r>
          </a:p>
        </p:txBody>
      </p:sp>
    </p:spTree>
    <p:extLst>
      <p:ext uri="{BB962C8B-B14F-4D97-AF65-F5344CB8AC3E}">
        <p14:creationId xmlns:p14="http://schemas.microsoft.com/office/powerpoint/2010/main" val="340332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885</TotalTime>
  <Words>1332</Words>
  <Application>Microsoft Office PowerPoint</Application>
  <PresentationFormat>Carta (216 x 279 mm)</PresentationFormat>
  <Paragraphs>326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Myanmar Text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Comunicacion SJL</dc:creator>
  <cp:lastModifiedBy>Transparencia</cp:lastModifiedBy>
  <cp:revision>192</cp:revision>
  <cp:lastPrinted>2021-11-16T18:04:31Z</cp:lastPrinted>
  <dcterms:created xsi:type="dcterms:W3CDTF">2021-11-08T15:47:12Z</dcterms:created>
  <dcterms:modified xsi:type="dcterms:W3CDTF">2024-03-08T18:31:42Z</dcterms:modified>
</cp:coreProperties>
</file>